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26"/>
  </p:notesMasterIdLst>
  <p:sldIdLst>
    <p:sldId id="315" r:id="rId2"/>
    <p:sldId id="508" r:id="rId3"/>
    <p:sldId id="394" r:id="rId4"/>
    <p:sldId id="509" r:id="rId5"/>
    <p:sldId id="510" r:id="rId6"/>
    <p:sldId id="511" r:id="rId7"/>
    <p:sldId id="501" r:id="rId8"/>
    <p:sldId id="517" r:id="rId9"/>
    <p:sldId id="512" r:id="rId10"/>
    <p:sldId id="513" r:id="rId11"/>
    <p:sldId id="514" r:id="rId12"/>
    <p:sldId id="515" r:id="rId13"/>
    <p:sldId id="451" r:id="rId14"/>
    <p:sldId id="516" r:id="rId15"/>
    <p:sldId id="482" r:id="rId16"/>
    <p:sldId id="443" r:id="rId17"/>
    <p:sldId id="454" r:id="rId18"/>
    <p:sldId id="445" r:id="rId19"/>
    <p:sldId id="469" r:id="rId20"/>
    <p:sldId id="472" r:id="rId21"/>
    <p:sldId id="488" r:id="rId22"/>
    <p:sldId id="504" r:id="rId23"/>
    <p:sldId id="484" r:id="rId24"/>
    <p:sldId id="290" r:id="rId25"/>
  </p:sldIdLst>
  <p:sldSz cx="9144000" cy="5143500" type="screen16x9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E943A"/>
    <a:srgbClr val="33CCFF"/>
    <a:srgbClr val="009900"/>
    <a:srgbClr val="33CC33"/>
    <a:srgbClr val="ABD7F5"/>
    <a:srgbClr val="FF5050"/>
    <a:srgbClr val="00FFFF"/>
    <a:srgbClr val="FF9900"/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3" autoAdjust="0"/>
    <p:restoredTop sz="93360" autoAdjust="0"/>
  </p:normalViewPr>
  <p:slideViewPr>
    <p:cSldViewPr>
      <p:cViewPr>
        <p:scale>
          <a:sx n="77" d="100"/>
          <a:sy n="77" d="100"/>
        </p:scale>
        <p:origin x="-138" y="-1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227" y="-91"/>
      </p:cViewPr>
      <p:guideLst>
        <p:guide orient="horz" pos="3156"/>
        <p:guide pos="216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aseline="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Pos val="ctr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769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1053.5999999999999</c:v>
                </c:pt>
              </c:numCache>
            </c:numRef>
          </c:val>
        </c:ser>
        <c:axId val="99206656"/>
        <c:axId val="99208192"/>
      </c:barChart>
      <c:catAx>
        <c:axId val="99206656"/>
        <c:scaling>
          <c:orientation val="minMax"/>
        </c:scaling>
        <c:delete val="1"/>
        <c:axPos val="b"/>
        <c:numFmt formatCode="General" sourceLinked="1"/>
        <c:tickLblPos val="none"/>
        <c:crossAx val="99208192"/>
        <c:crosses val="autoZero"/>
        <c:auto val="1"/>
        <c:lblAlgn val="ctr"/>
        <c:lblOffset val="100"/>
      </c:catAx>
      <c:valAx>
        <c:axId val="99208192"/>
        <c:scaling>
          <c:orientation val="minMax"/>
        </c:scaling>
        <c:delete val="1"/>
        <c:axPos val="l"/>
        <c:numFmt formatCode="#,##0.0" sourceLinked="1"/>
        <c:tickLblPos val="none"/>
        <c:crossAx val="9920665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253.3</c:v>
                </c:pt>
                <c:pt idx="1">
                  <c:v>54.7</c:v>
                </c:pt>
                <c:pt idx="2">
                  <c:v>29.3</c:v>
                </c:pt>
                <c:pt idx="3">
                  <c:v>27.2</c:v>
                </c:pt>
              </c:numCache>
            </c:numRef>
          </c:val>
        </c:ser>
        <c:firstSliceAng val="0"/>
        <c:holeSize val="50"/>
      </c:doughnutChart>
    </c:plotArea>
    <c:plotVisOnly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6562499999999997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4687500000000001"/>
                </c:manualLayout>
              </c:layout>
              <c:showVal val="1"/>
            </c:dLbl>
            <c:dLbl>
              <c:idx val="2"/>
              <c:layout>
                <c:manualLayout>
                  <c:x val="-2.0833333333333359E-3"/>
                  <c:y val="0.14062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1874999999999998"/>
                </c:manualLayout>
              </c:layout>
              <c:showVal val="1"/>
            </c:dLbl>
            <c:dLbl>
              <c:idx val="4"/>
              <c:spPr/>
              <c:txPr>
                <a:bodyPr rot="-5400000" vert="horz"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txPr>
              <a:bodyPr rot="-5400000" vert="horz"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1">
                  <c:v>Дошкольное образование</c:v>
                </c:pt>
                <c:pt idx="2">
                  <c:v>Общее образование</c:v>
                </c:pt>
                <c:pt idx="3">
                  <c:v>Дополнительное образование</c:v>
                </c:pt>
                <c:pt idx="4">
                  <c:v>прочее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357.2</c:v>
                </c:pt>
                <c:pt idx="1">
                  <c:v>125.9</c:v>
                </c:pt>
                <c:pt idx="2">
                  <c:v>148.80000000000001</c:v>
                </c:pt>
                <c:pt idx="3">
                  <c:v>57.5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>
                <c:manualLayout>
                  <c:x val="-6.2500000000000047E-3"/>
                  <c:y val="0.15625000000000014"/>
                </c:manualLayout>
              </c:layout>
              <c:showVal val="1"/>
            </c:dLbl>
            <c:dLbl>
              <c:idx val="1"/>
              <c:layout>
                <c:manualLayout>
                  <c:x val="2.0833333333333359E-3"/>
                  <c:y val="0.14687500000000001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4687500000000001"/>
                </c:manualLayout>
              </c:layout>
              <c:showVal val="1"/>
            </c:dLbl>
            <c:dLbl>
              <c:idx val="3"/>
              <c:layout>
                <c:manualLayout>
                  <c:x val="2.0833333333333359E-3"/>
                  <c:y val="0.12812499999999988"/>
                </c:manualLayout>
              </c:layout>
              <c:showVal val="1"/>
            </c:dLbl>
            <c:dLbl>
              <c:idx val="4"/>
              <c:spPr/>
              <c:txPr>
                <a:bodyPr rot="-5400000" vert="horz"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txPr>
              <a:bodyPr rot="-5400000" vert="horz"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1">
                  <c:v>Дошкольное образование</c:v>
                </c:pt>
                <c:pt idx="2">
                  <c:v>Общее образование</c:v>
                </c:pt>
                <c:pt idx="3">
                  <c:v>Дополнительное образование</c:v>
                </c:pt>
                <c:pt idx="4">
                  <c:v>прочее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359.8</c:v>
                </c:pt>
                <c:pt idx="1">
                  <c:v>117.6</c:v>
                </c:pt>
                <c:pt idx="2">
                  <c:v>151.9</c:v>
                </c:pt>
                <c:pt idx="3">
                  <c:v>62.1</c:v>
                </c:pt>
                <c:pt idx="4">
                  <c:v>28.2</c:v>
                </c:pt>
              </c:numCache>
            </c:numRef>
          </c:val>
        </c:ser>
        <c:axId val="168592128"/>
        <c:axId val="168593664"/>
      </c:barChart>
      <c:catAx>
        <c:axId val="168592128"/>
        <c:scaling>
          <c:orientation val="minMax"/>
        </c:scaling>
        <c:delete val="1"/>
        <c:axPos val="b"/>
        <c:tickLblPos val="none"/>
        <c:crossAx val="168593664"/>
        <c:crosses val="autoZero"/>
        <c:auto val="1"/>
        <c:lblAlgn val="ctr"/>
        <c:lblOffset val="100"/>
      </c:catAx>
      <c:valAx>
        <c:axId val="168593664"/>
        <c:scaling>
          <c:orientation val="minMax"/>
        </c:scaling>
        <c:delete val="1"/>
        <c:axPos val="l"/>
        <c:numFmt formatCode="0.0" sourceLinked="1"/>
        <c:tickLblPos val="none"/>
        <c:crossAx val="16859212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963521294568831E-2"/>
          <c:y val="0.13985993893398818"/>
          <c:w val="0.98203646096935648"/>
          <c:h val="0.8257650098425196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Полномочия МО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0.11594647919778456"/>
                  <c:y val="-1.5625E-2"/>
                </c:manualLayout>
              </c:layout>
              <c:showVal val="1"/>
            </c:dLbl>
            <c:dLbl>
              <c:idx val="1"/>
              <c:layout>
                <c:manualLayout>
                  <c:x val="9.3083793158784844E-2"/>
                  <c:y val="-2.8771899606299212E-2"/>
                </c:manualLayout>
              </c:layout>
              <c:showVal val="1"/>
            </c:dLbl>
            <c:dLbl>
              <c:idx val="2"/>
              <c:layout>
                <c:manualLayout>
                  <c:x val="8.6101287099787219E-2"/>
                  <c:y val="-3.4155511811023651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1874999999999998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1">
                  <c:v>Дошкольное образование</c:v>
                </c:pt>
                <c:pt idx="2">
                  <c:v>Общее образование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105</c:v>
                </c:pt>
                <c:pt idx="1">
                  <c:v>61.9</c:v>
                </c:pt>
                <c:pt idx="2">
                  <c:v>43.1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Полномочия субъекта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0.11099102015484864"/>
                  <c:y val="-6.9939546946890974E-2"/>
                </c:manualLayout>
              </c:layout>
              <c:showVal val="1"/>
            </c:dLbl>
            <c:dLbl>
              <c:idx val="1"/>
              <c:layout>
                <c:manualLayout>
                  <c:x val="9.4266345884940123E-2"/>
                  <c:y val="-4.2571898141585796E-2"/>
                </c:manualLayout>
              </c:layout>
              <c:showVal val="1"/>
            </c:dLbl>
            <c:dLbl>
              <c:idx val="2"/>
              <c:layout>
                <c:manualLayout>
                  <c:x val="8.6664221216799744E-2"/>
                  <c:y val="-3.649019840707359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1">
                  <c:v>Дошкольное образование</c:v>
                </c:pt>
                <c:pt idx="2">
                  <c:v>Общее образование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164.5</c:v>
                </c:pt>
                <c:pt idx="1">
                  <c:v>55.7</c:v>
                </c:pt>
                <c:pt idx="2">
                  <c:v>108.8</c:v>
                </c:pt>
              </c:numCache>
            </c:numRef>
          </c:val>
        </c:ser>
        <c:shape val="cylinder"/>
        <c:axId val="168732928"/>
        <c:axId val="168738816"/>
        <c:axId val="0"/>
      </c:bar3DChart>
      <c:catAx>
        <c:axId val="168732928"/>
        <c:scaling>
          <c:orientation val="minMax"/>
        </c:scaling>
        <c:delete val="1"/>
        <c:axPos val="b"/>
        <c:tickLblPos val="none"/>
        <c:crossAx val="168738816"/>
        <c:crosses val="autoZero"/>
        <c:auto val="1"/>
        <c:lblAlgn val="ctr"/>
        <c:lblOffset val="100"/>
      </c:catAx>
      <c:valAx>
        <c:axId val="168738816"/>
        <c:scaling>
          <c:orientation val="minMax"/>
        </c:scaling>
        <c:delete val="1"/>
        <c:axPos val="l"/>
        <c:numFmt formatCode="0.0" sourceLinked="1"/>
        <c:tickLblPos val="none"/>
        <c:crossAx val="1687329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134175225741213"/>
          <c:y val="0.10338889548670838"/>
          <c:w val="0.54643892536844552"/>
          <c:h val="7.7038853920445696E-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depthPercent val="16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8309124921861849E-3"/>
                  <c:y val="0.15625000000000006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2812499999999993"/>
                </c:manualLayout>
              </c:layout>
              <c:showVal val="1"/>
            </c:dLbl>
            <c:dLbl>
              <c:idx val="2"/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1.8309124921861849E-3"/>
                  <c:y val="0.13750000000000001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Всего расходов</c:v>
                </c:pt>
                <c:pt idx="1">
                  <c:v>М.задание</c:v>
                </c:pt>
                <c:pt idx="2">
                  <c:v>МТБ+ремонты</c:v>
                </c:pt>
                <c:pt idx="3">
                  <c:v>мероприятия</c:v>
                </c:pt>
                <c:pt idx="4">
                  <c:v>МКУ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57.2</c:v>
                </c:pt>
                <c:pt idx="1">
                  <c:v>34.300000000000004</c:v>
                </c:pt>
                <c:pt idx="2">
                  <c:v>3.7</c:v>
                </c:pt>
                <c:pt idx="3">
                  <c:v>5.3</c:v>
                </c:pt>
                <c:pt idx="4">
                  <c:v>13.9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0"/>
                  <c:y val="0.14375000000000004"/>
                </c:manualLayout>
              </c:layout>
              <c:showVal val="1"/>
            </c:dLbl>
            <c:dLbl>
              <c:idx val="1"/>
              <c:layout>
                <c:manualLayout>
                  <c:x val="-1.8309124921861849E-3"/>
                  <c:y val="0.12499999999999994"/>
                </c:manualLayout>
              </c:layout>
              <c:showVal val="1"/>
            </c:dLbl>
            <c:dLbl>
              <c:idx val="2"/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0"/>
                  <c:y val="0.13750000000000001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Всего расходов</c:v>
                </c:pt>
                <c:pt idx="1">
                  <c:v>М.задание</c:v>
                </c:pt>
                <c:pt idx="2">
                  <c:v>МТБ+ремонты</c:v>
                </c:pt>
                <c:pt idx="3">
                  <c:v>мероприятия</c:v>
                </c:pt>
                <c:pt idx="4">
                  <c:v>МКУ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56.3</c:v>
                </c:pt>
                <c:pt idx="1">
                  <c:v>35.300000000000004</c:v>
                </c:pt>
                <c:pt idx="2">
                  <c:v>3.1</c:v>
                </c:pt>
                <c:pt idx="3">
                  <c:v>2.7</c:v>
                </c:pt>
                <c:pt idx="4">
                  <c:v>15.2</c:v>
                </c:pt>
              </c:numCache>
            </c:numRef>
          </c:val>
        </c:ser>
        <c:shape val="cylinder"/>
        <c:axId val="168266752"/>
        <c:axId val="168272640"/>
        <c:axId val="0"/>
      </c:bar3DChart>
      <c:catAx>
        <c:axId val="168266752"/>
        <c:scaling>
          <c:orientation val="minMax"/>
        </c:scaling>
        <c:delete val="1"/>
        <c:axPos val="b"/>
        <c:tickLblPos val="none"/>
        <c:crossAx val="168272640"/>
        <c:crosses val="autoZero"/>
        <c:auto val="1"/>
        <c:lblAlgn val="ctr"/>
        <c:lblOffset val="100"/>
      </c:catAx>
      <c:valAx>
        <c:axId val="168272640"/>
        <c:scaling>
          <c:orientation val="minMax"/>
        </c:scaling>
        <c:delete val="1"/>
        <c:axPos val="l"/>
        <c:numFmt formatCode="General" sourceLinked="1"/>
        <c:tickLblPos val="none"/>
        <c:crossAx val="16826675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4680626640419948"/>
          <c:y val="0.10937500000000003"/>
          <c:w val="0.24729385367001369"/>
          <c:h val="8.6734990157480402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>
        <c:manualLayout>
          <c:layoutTarget val="inner"/>
          <c:xMode val="edge"/>
          <c:yMode val="edge"/>
          <c:x val="7.6026690291772003E-2"/>
          <c:y val="3.6771333583480913E-2"/>
          <c:w val="0.61100915187961069"/>
          <c:h val="0.7350878728359322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расходов на содержание ОМСУ, в % к общему объему расходов бюджета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60000"/>
                    <a:lumOff val="40000"/>
                    <a:shade val="30000"/>
                    <a:satMod val="115000"/>
                  </a:srgbClr>
                </a:gs>
                <a:gs pos="50000">
                  <a:srgbClr val="1F497D">
                    <a:lumMod val="60000"/>
                    <a:lumOff val="40000"/>
                    <a:shade val="67500"/>
                    <a:satMod val="115000"/>
                  </a:srgbClr>
                </a:gs>
                <a:gs pos="100000">
                  <a:srgbClr val="1F497D">
                    <a:lumMod val="60000"/>
                    <a:lumOff val="40000"/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accent1">
                  <a:lumMod val="75000"/>
                </a:schemeClr>
              </a:solidFill>
            </a:ln>
          </c:spPr>
          <c:dLbls>
            <c:numFmt formatCode="#,##0.00" sourceLinked="0"/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  <c:separator> </c:separator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27.5</c:v>
                </c:pt>
                <c:pt idx="1">
                  <c:v>30.6</c:v>
                </c:pt>
                <c:pt idx="2">
                  <c:v>33.6</c:v>
                </c:pt>
              </c:numCache>
            </c:numRef>
          </c:val>
        </c:ser>
        <c:axId val="169355136"/>
        <c:axId val="169356672"/>
      </c:barChart>
      <c:catAx>
        <c:axId val="169355136"/>
        <c:scaling>
          <c:orientation val="minMax"/>
        </c:scaling>
        <c:axPos val="b"/>
        <c:numFmt formatCode="General" sourceLinked="1"/>
        <c:tickLblPos val="nextTo"/>
        <c:crossAx val="169356672"/>
        <c:crosses val="autoZero"/>
        <c:auto val="1"/>
        <c:lblAlgn val="ctr"/>
        <c:lblOffset val="100"/>
      </c:catAx>
      <c:valAx>
        <c:axId val="169356672"/>
        <c:scaling>
          <c:orientation val="minMax"/>
        </c:scaling>
        <c:delete val="1"/>
        <c:axPos val="l"/>
        <c:numFmt formatCode="0.0" sourceLinked="0"/>
        <c:tickLblPos val="none"/>
        <c:crossAx val="169355136"/>
        <c:crosses val="autoZero"/>
        <c:crossBetween val="between"/>
      </c:valAx>
      <c:spPr>
        <a:noFill/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232,2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</c:dLbls>
          <c:cat>
            <c:strRef>
              <c:f>Лист1!$A$2:$A$4</c:f>
              <c:strCache>
                <c:ptCount val="3"/>
                <c:pt idx="0">
                  <c:v>ФБ</c:v>
                </c:pt>
                <c:pt idx="1">
                  <c:v>ОБ</c:v>
                </c:pt>
                <c:pt idx="2">
                  <c:v>МБ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</c:v>
                </c:pt>
                <c:pt idx="1">
                  <c:v>28.1</c:v>
                </c:pt>
                <c:pt idx="2">
                  <c:v>186.1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194.2</c:v>
                </c:pt>
                <c:pt idx="1">
                  <c:v>10.7</c:v>
                </c:pt>
                <c:pt idx="2">
                  <c:v>9.9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769.8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1032.9000000000001</c:v>
                </c:pt>
              </c:numCache>
            </c:numRef>
          </c:val>
        </c:ser>
        <c:axId val="131649920"/>
        <c:axId val="131651456"/>
      </c:barChart>
      <c:catAx>
        <c:axId val="131649920"/>
        <c:scaling>
          <c:orientation val="minMax"/>
        </c:scaling>
        <c:delete val="1"/>
        <c:axPos val="b"/>
        <c:numFmt formatCode="General" sourceLinked="1"/>
        <c:tickLblPos val="none"/>
        <c:crossAx val="131651456"/>
        <c:crosses val="autoZero"/>
        <c:auto val="1"/>
        <c:lblAlgn val="ctr"/>
        <c:lblOffset val="100"/>
      </c:catAx>
      <c:valAx>
        <c:axId val="131651456"/>
        <c:scaling>
          <c:orientation val="minMax"/>
        </c:scaling>
        <c:delete val="1"/>
        <c:axPos val="l"/>
        <c:numFmt formatCode="General" sourceLinked="1"/>
        <c:tickLblPos val="none"/>
        <c:crossAx val="131649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8.3333333333333367E-3"/>
          <c:y val="0.05"/>
          <c:w val="0.90833333333333333"/>
          <c:h val="0.90960433070866142"/>
        </c:manualLayout>
      </c:layout>
      <c:bar3DChart>
        <c:barDir val="col"/>
        <c:grouping val="clustered"/>
        <c:shape val="cylinder"/>
        <c:axId val="117875456"/>
        <c:axId val="117876992"/>
        <c:axId val="0"/>
      </c:bar3DChart>
      <c:catAx>
        <c:axId val="117875456"/>
        <c:scaling>
          <c:orientation val="minMax"/>
        </c:scaling>
        <c:axPos val="b"/>
        <c:numFmt formatCode="General" sourceLinked="1"/>
        <c:tickLblPos val="nextTo"/>
        <c:crossAx val="117876992"/>
        <c:crosses val="autoZero"/>
        <c:auto val="1"/>
        <c:lblAlgn val="ctr"/>
        <c:lblOffset val="100"/>
      </c:catAx>
      <c:valAx>
        <c:axId val="117876992"/>
        <c:scaling>
          <c:orientation val="minMax"/>
        </c:scaling>
        <c:delete val="1"/>
        <c:axPos val="l"/>
        <c:numFmt formatCode="0.0" sourceLinked="1"/>
        <c:tickLblPos val="none"/>
        <c:crossAx val="1178754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8.3333333333333367E-3"/>
          <c:y val="0.05"/>
          <c:w val="0.90833333333333333"/>
          <c:h val="0.90960433070866142"/>
        </c:manualLayout>
      </c:layout>
      <c:bar3DChart>
        <c:barDir val="col"/>
        <c:grouping val="clustered"/>
        <c:shape val="cylinder"/>
        <c:axId val="144683776"/>
        <c:axId val="144685312"/>
        <c:axId val="0"/>
      </c:bar3DChart>
      <c:catAx>
        <c:axId val="144683776"/>
        <c:scaling>
          <c:orientation val="minMax"/>
        </c:scaling>
        <c:axPos val="b"/>
        <c:numFmt formatCode="General" sourceLinked="1"/>
        <c:tickLblPos val="nextTo"/>
        <c:crossAx val="144685312"/>
        <c:crosses val="autoZero"/>
        <c:auto val="1"/>
        <c:lblAlgn val="ctr"/>
        <c:lblOffset val="100"/>
      </c:catAx>
      <c:valAx>
        <c:axId val="144685312"/>
        <c:scaling>
          <c:orientation val="minMax"/>
        </c:scaling>
        <c:delete val="1"/>
        <c:axPos val="l"/>
        <c:numFmt formatCode="0.0" sourceLinked="1"/>
        <c:tickLblPos val="none"/>
        <c:crossAx val="144683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6441205214486592E-2"/>
          <c:y val="3.527385846017124E-2"/>
          <c:w val="0.89047544623102171"/>
          <c:h val="0.6958378362000200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1.4946550194987803E-2"/>
                  <c:y val="0.11793588591166652"/>
                </c:manualLayout>
              </c:layout>
              <c:showVal val="1"/>
            </c:dLbl>
            <c:dLbl>
              <c:idx val="1"/>
              <c:layout>
                <c:manualLayout>
                  <c:x val="1.3451895175488981E-2"/>
                  <c:y val="0.12434931472260655"/>
                </c:manualLayout>
              </c:layout>
              <c:showVal val="1"/>
            </c:dLbl>
            <c:dLbl>
              <c:idx val="2"/>
              <c:layout>
                <c:manualLayout>
                  <c:x val="1.3451895175488981E-2"/>
                  <c:y val="6.989450667097595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Налоговоые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165.9</c:v>
                </c:pt>
                <c:pt idx="1">
                  <c:v>140.80000000000001</c:v>
                </c:pt>
                <c:pt idx="2">
                  <c:v>25.1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>
                <c:manualLayout>
                  <c:x val="1.494643250561614E-2"/>
                  <c:y val="0.11490718203027959"/>
                </c:manualLayout>
              </c:layout>
              <c:showVal val="1"/>
            </c:dLbl>
            <c:dLbl>
              <c:idx val="1"/>
              <c:layout>
                <c:manualLayout>
                  <c:x val="1.1957240155990196E-2"/>
                  <c:y val="0.11140353092080678"/>
                </c:manualLayout>
              </c:layout>
              <c:showVal val="1"/>
            </c:dLbl>
            <c:dLbl>
              <c:idx val="2"/>
              <c:layout>
                <c:manualLayout>
                  <c:x val="1.1957240155990196E-2"/>
                  <c:y val="9.554822191473673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Налоговоые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197.3</c:v>
                </c:pt>
                <c:pt idx="1">
                  <c:v>163</c:v>
                </c:pt>
                <c:pt idx="2">
                  <c:v>34.300000000000004</c:v>
                </c:pt>
              </c:numCache>
            </c:numRef>
          </c:val>
        </c:ser>
        <c:dLbls>
          <c:showVal val="1"/>
        </c:dLbls>
        <c:gapWidth val="75"/>
        <c:shape val="cylinder"/>
        <c:axId val="144718848"/>
        <c:axId val="144720640"/>
        <c:axId val="0"/>
      </c:bar3DChart>
      <c:catAx>
        <c:axId val="1447188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44720640"/>
        <c:crosses val="autoZero"/>
        <c:auto val="1"/>
        <c:lblAlgn val="ctr"/>
        <c:lblOffset val="100"/>
      </c:catAx>
      <c:valAx>
        <c:axId val="144720640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144718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-3.0408498672561336E-3"/>
                  <c:y val="0.18919614992273626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667491490844456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6033824524547782E-2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-3.0408498672561336E-3"/>
                  <c:y val="0.16674914908444563"/>
                </c:manualLayout>
              </c:layout>
              <c:showVal val="1"/>
            </c:dLbl>
            <c:dLbl>
              <c:idx val="4"/>
              <c:layout>
                <c:manualLayout>
                  <c:x val="1.5204249336280666E-3"/>
                  <c:y val="-3.2067144054701006E-2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Безвозмездные поступления</c:v>
                </c:pt>
                <c:pt idx="1">
                  <c:v>Дотации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ИМТ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605.29999999999995</c:v>
                </c:pt>
                <c:pt idx="1">
                  <c:v>346.7</c:v>
                </c:pt>
                <c:pt idx="2">
                  <c:v>50.3</c:v>
                </c:pt>
                <c:pt idx="3">
                  <c:v>193.1</c:v>
                </c:pt>
                <c:pt idx="4">
                  <c:v>15.2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>
                <c:manualLayout>
                  <c:x val="1.5204249336280666E-3"/>
                  <c:y val="0.14430214824615448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5712900586803491"/>
                </c:manualLayout>
              </c:layout>
              <c:showVal val="1"/>
            </c:dLbl>
            <c:dLbl>
              <c:idx val="2"/>
              <c:layout>
                <c:manualLayout>
                  <c:x val="4.5612748008842024E-3"/>
                  <c:y val="0.16033572027350443"/>
                </c:manualLayout>
              </c:layout>
              <c:showVal val="1"/>
            </c:dLbl>
            <c:dLbl>
              <c:idx val="3"/>
              <c:layout>
                <c:manualLayout>
                  <c:x val="1.5204249336280666E-3"/>
                  <c:y val="0.16033572027350443"/>
                </c:manualLayout>
              </c:layout>
              <c:showVal val="1"/>
            </c:dLbl>
            <c:dLbl>
              <c:idx val="4"/>
              <c:layout>
                <c:manualLayout>
                  <c:x val="1.0642974535396451E-2"/>
                  <c:y val="-1.9240286432820601E-2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Безвозмездные поступления</c:v>
                </c:pt>
                <c:pt idx="1">
                  <c:v>Дотации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ИМТ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857</c:v>
                </c:pt>
                <c:pt idx="1">
                  <c:v>337.9</c:v>
                </c:pt>
                <c:pt idx="2">
                  <c:v>265.10000000000002</c:v>
                </c:pt>
                <c:pt idx="3">
                  <c:v>205.9</c:v>
                </c:pt>
                <c:pt idx="4">
                  <c:v>48.1</c:v>
                </c:pt>
              </c:numCache>
            </c:numRef>
          </c:val>
        </c:ser>
        <c:shape val="box"/>
        <c:axId val="145114240"/>
        <c:axId val="145115776"/>
        <c:axId val="0"/>
      </c:bar3DChart>
      <c:catAx>
        <c:axId val="145114240"/>
        <c:scaling>
          <c:orientation val="minMax"/>
        </c:scaling>
        <c:delete val="1"/>
        <c:axPos val="b"/>
        <c:tickLblPos val="none"/>
        <c:crossAx val="145115776"/>
        <c:crosses val="autoZero"/>
        <c:auto val="1"/>
        <c:lblAlgn val="ctr"/>
        <c:lblOffset val="100"/>
      </c:catAx>
      <c:valAx>
        <c:axId val="145115776"/>
        <c:scaling>
          <c:orientation val="minMax"/>
        </c:scaling>
        <c:delete val="1"/>
        <c:axPos val="l"/>
        <c:numFmt formatCode="0.0" sourceLinked="1"/>
        <c:tickLblPos val="none"/>
        <c:crossAx val="1451142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rotY val="80"/>
      <c:perspective val="30"/>
    </c:view3D>
    <c:plotArea>
      <c:layout>
        <c:manualLayout>
          <c:layoutTarget val="inner"/>
          <c:xMode val="edge"/>
          <c:yMode val="edge"/>
          <c:x val="1.8302473729334089E-2"/>
          <c:y val="3.437500000000001E-2"/>
          <c:w val="0.98169752627066598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spPr>
              <a:solidFill>
                <a:srgbClr val="33CCFF"/>
              </a:solidFill>
            </c:spPr>
          </c:dPt>
          <c:dPt>
            <c:idx val="5"/>
            <c:spPr>
              <a:solidFill>
                <a:srgbClr val="FFFF66"/>
              </a:solidFill>
            </c:spPr>
          </c:dPt>
          <c:dPt>
            <c:idx val="6"/>
            <c:spPr>
              <a:solidFill>
                <a:srgbClr val="FF00FF"/>
              </a:solidFill>
            </c:spPr>
          </c:dPt>
          <c:dPt>
            <c:idx val="7"/>
            <c:spPr>
              <a:solidFill>
                <a:srgbClr val="33CC33"/>
              </a:solidFill>
            </c:spPr>
          </c:dPt>
          <c:dPt>
            <c:idx val="8"/>
            <c:spPr>
              <a:solidFill>
                <a:srgbClr val="00FFFF"/>
              </a:solidFill>
            </c:spPr>
          </c:dPt>
          <c:cat>
            <c:strRef>
              <c:f>Лист1!$A$2:$A$4</c:f>
              <c:strCache>
                <c:ptCount val="3"/>
                <c:pt idx="0">
                  <c:v>Расходы на жилищно-коммунальное хозяйство</c:v>
                </c:pt>
                <c:pt idx="1">
                  <c:v>Блок социальных расходов</c:v>
                </c:pt>
                <c:pt idx="2">
                  <c:v>Сектор государственного управления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441.8</c:v>
                </c:pt>
                <c:pt idx="1">
                  <c:v>462.60000000000008</c:v>
                </c:pt>
                <c:pt idx="2">
                  <c:v>128.5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otY val="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2472987372658456E-2"/>
          <c:y val="3.3905857728399824E-2"/>
          <c:w val="0.9279281482129712"/>
          <c:h val="0.9108380304798381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1.7765932269267971E-17"/>
                  <c:y val="0.13562343091359905"/>
                </c:manualLayout>
              </c:layout>
              <c:showVal val="1"/>
            </c:dLbl>
            <c:dLbl>
              <c:idx val="1"/>
              <c:layout>
                <c:manualLayout>
                  <c:x val="-1.9381240912181921E-3"/>
                  <c:y val="0.14178788961398289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356234309135990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94.2</c:v>
                </c:pt>
                <c:pt idx="1">
                  <c:v>57.2</c:v>
                </c:pt>
                <c:pt idx="2">
                  <c:v>36.6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3E943A"/>
            </a:solidFill>
          </c:spPr>
          <c:dLbls>
            <c:dLbl>
              <c:idx val="0"/>
              <c:layout>
                <c:manualLayout>
                  <c:x val="3.8762481824363838E-3"/>
                  <c:y val="0.15719988583167199"/>
                </c:manualLayout>
              </c:layout>
              <c:showVal val="1"/>
            </c:dLbl>
            <c:dLbl>
              <c:idx val="1"/>
              <c:layout>
                <c:manualLayout>
                  <c:x val="3.8762481824363838E-3"/>
                  <c:y val="0.13870578161618091"/>
                </c:manualLayout>
              </c:layout>
              <c:showVal val="1"/>
            </c:dLbl>
            <c:dLbl>
              <c:idx val="2"/>
              <c:layout>
                <c:manualLayout>
                  <c:x val="-3.8762481824363838E-3"/>
                  <c:y val="0.1356234309135990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109.6</c:v>
                </c:pt>
                <c:pt idx="1">
                  <c:v>64.900000000000006</c:v>
                </c:pt>
                <c:pt idx="2">
                  <c:v>44.1</c:v>
                </c:pt>
              </c:numCache>
            </c:numRef>
          </c:val>
        </c:ser>
        <c:shape val="cylinder"/>
        <c:axId val="167729024"/>
        <c:axId val="167730560"/>
        <c:axId val="0"/>
      </c:bar3DChart>
      <c:catAx>
        <c:axId val="167729024"/>
        <c:scaling>
          <c:orientation val="minMax"/>
        </c:scaling>
        <c:axPos val="b"/>
        <c:numFmt formatCode="General" sourceLinked="1"/>
        <c:tickLblPos val="nextTo"/>
        <c:crossAx val="167730560"/>
        <c:crosses val="autoZero"/>
        <c:auto val="1"/>
        <c:lblAlgn val="ctr"/>
        <c:lblOffset val="100"/>
      </c:catAx>
      <c:valAx>
        <c:axId val="167730560"/>
        <c:scaling>
          <c:orientation val="minMax"/>
        </c:scaling>
        <c:delete val="1"/>
        <c:axPos val="l"/>
        <c:numFmt formatCode="General" sourceLinked="1"/>
        <c:tickLblPos val="none"/>
        <c:crossAx val="1677290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2472987372658456E-2"/>
          <c:y val="3.3905857728399838E-2"/>
          <c:w val="0.9279281482129712"/>
          <c:h val="0.9108380304798383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1.7765932269268008E-17"/>
                  <c:y val="0.13562343091359905"/>
                </c:manualLayout>
              </c:layout>
              <c:showVal val="1"/>
            </c:dLbl>
            <c:dLbl>
              <c:idx val="1"/>
              <c:layout>
                <c:manualLayout>
                  <c:x val="4.3606265970447438E-3"/>
                  <c:y val="2.4402050565810185E-3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0"/>
                  <c:y val="0.1356234309135990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1517994599239541"/>
                </c:manualLayout>
              </c:layout>
              <c:showVal val="1"/>
            </c:dLbl>
            <c:dLbl>
              <c:idx val="4"/>
              <c:layout>
                <c:manualLayout>
                  <c:x val="4.1572761756630298E-3"/>
                  <c:y val="2.6601352684168973E-3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5"/>
              <c:layout>
                <c:manualLayout>
                  <c:x val="1.5747258241146673E-3"/>
                  <c:y val="0.13317681255370717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0.0</c:formatCode>
                <c:ptCount val="6"/>
                <c:pt idx="0">
                  <c:v>18.3</c:v>
                </c:pt>
                <c:pt idx="1">
                  <c:v>0.5</c:v>
                </c:pt>
                <c:pt idx="2">
                  <c:v>3.5</c:v>
                </c:pt>
                <c:pt idx="3">
                  <c:v>3</c:v>
                </c:pt>
                <c:pt idx="4">
                  <c:v>0.9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-2.4225978859491659E-3"/>
                  <c:y val="9.9609963972257326E-2"/>
                </c:manualLayout>
              </c:layout>
              <c:showVal val="1"/>
            </c:dLbl>
            <c:dLbl>
              <c:idx val="1"/>
              <c:layout>
                <c:manualLayout>
                  <c:x val="3.8763054105099433E-3"/>
                  <c:y val="2.4402050565810185E-3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3.8762481824363838E-3"/>
                  <c:y val="0.1356234309135990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1877931930465764"/>
                </c:manualLayout>
              </c:layout>
              <c:showVal val="1"/>
            </c:dLbl>
            <c:dLbl>
              <c:idx val="4"/>
              <c:layout>
                <c:manualLayout>
                  <c:x val="-3.1494516482295683E-3"/>
                  <c:y val="1.6322732848277656E-2"/>
                </c:manualLayout>
              </c:layout>
              <c:spPr/>
              <c:txPr>
                <a:bodyPr rot="-540000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5"/>
              <c:layout>
                <c:manualLayout>
                  <c:x val="1.5747258241146673E-3"/>
                  <c:y val="0.12237869261692011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Лист1!$C$2:$C$7</c:f>
              <c:numCache>
                <c:formatCode>0.0</c:formatCode>
                <c:ptCount val="6"/>
                <c:pt idx="0">
                  <c:v>18.899999999999999</c:v>
                </c:pt>
                <c:pt idx="1">
                  <c:v>0.5</c:v>
                </c:pt>
                <c:pt idx="2">
                  <c:v>7.4</c:v>
                </c:pt>
                <c:pt idx="3">
                  <c:v>3</c:v>
                </c:pt>
                <c:pt idx="4">
                  <c:v>1.2</c:v>
                </c:pt>
                <c:pt idx="5">
                  <c:v>6.8</c:v>
                </c:pt>
              </c:numCache>
            </c:numRef>
          </c:val>
        </c:ser>
        <c:axId val="150846080"/>
        <c:axId val="151208320"/>
      </c:barChart>
      <c:catAx>
        <c:axId val="150846080"/>
        <c:scaling>
          <c:orientation val="minMax"/>
        </c:scaling>
        <c:axPos val="b"/>
        <c:numFmt formatCode="General" sourceLinked="1"/>
        <c:tickLblPos val="nextTo"/>
        <c:crossAx val="151208320"/>
        <c:crosses val="autoZero"/>
        <c:auto val="1"/>
        <c:lblAlgn val="ctr"/>
        <c:lblOffset val="100"/>
      </c:catAx>
      <c:valAx>
        <c:axId val="151208320"/>
        <c:scaling>
          <c:orientation val="minMax"/>
        </c:scaling>
        <c:delete val="1"/>
        <c:axPos val="l"/>
        <c:numFmt formatCode="0.0" sourceLinked="1"/>
        <c:tickLblPos val="none"/>
        <c:crossAx val="1508460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0.22034</cdr:x>
      <cdr:y>0.13462</cdr:y>
    </cdr:from>
    <cdr:to>
      <cdr:x>0.45763</cdr:x>
      <cdr:y>0.29412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279023">
          <a:off x="904376" y="504056"/>
          <a:ext cx="973946" cy="597252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3E943A"/>
        </a:solidFill>
        <a:ln xmlns:a="http://schemas.openxmlformats.org/drawingml/2006/main" w="25400" cap="flat" cmpd="sng" algn="ctr">
          <a:solidFill>
            <a:schemeClr val="accent1">
              <a:lumMod val="75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+34%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0.13041</cdr:x>
      <cdr:y>0.02776</cdr:y>
    </cdr:from>
    <cdr:to>
      <cdr:x>0.26789</cdr:x>
      <cdr:y>0.12021</cdr:y>
    </cdr:to>
    <cdr:sp macro="" textlink="">
      <cdr:nvSpPr>
        <cdr:cNvPr id="3" name="Выгнутая вверх стрелка 2"/>
        <cdr:cNvSpPr/>
      </cdr:nvSpPr>
      <cdr:spPr>
        <a:xfrm xmlns:a="http://schemas.openxmlformats.org/drawingml/2006/main" rot="20527928">
          <a:off x="1108117" y="109931"/>
          <a:ext cx="1168141" cy="366137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CC3300"/>
        </a:solidFill>
        <a:ln xmlns:a="http://schemas.openxmlformats.org/drawingml/2006/main" w="25400" cap="flat" cmpd="sng" algn="ctr">
          <a:solidFill>
            <a:srgbClr val="C0504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0.35923</cdr:x>
      <cdr:y>0.10048</cdr:y>
    </cdr:from>
    <cdr:to>
      <cdr:x>0.4967</cdr:x>
      <cdr:y>0.19293</cdr:y>
    </cdr:to>
    <cdr:sp macro="" textlink="">
      <cdr:nvSpPr>
        <cdr:cNvPr id="4" name="Выгнутая вверх стрелка 3"/>
        <cdr:cNvSpPr/>
      </cdr:nvSpPr>
      <cdr:spPr>
        <a:xfrm xmlns:a="http://schemas.openxmlformats.org/drawingml/2006/main" rot="20527928">
          <a:off x="3052334" y="397963"/>
          <a:ext cx="1168140" cy="366137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CC3300"/>
        </a:solidFill>
        <a:ln xmlns:a="http://schemas.openxmlformats.org/drawingml/2006/main" w="25400" cap="flat" cmpd="sng" algn="ctr">
          <a:solidFill>
            <a:srgbClr val="C0504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0.62116</cdr:x>
      <cdr:y>0.39187</cdr:y>
    </cdr:from>
    <cdr:to>
      <cdr:x>0.74188</cdr:x>
      <cdr:y>0.46927</cdr:y>
    </cdr:to>
    <cdr:sp macro="" textlink="">
      <cdr:nvSpPr>
        <cdr:cNvPr id="5" name="Выгнутая вверх стрелка 4"/>
        <cdr:cNvSpPr/>
      </cdr:nvSpPr>
      <cdr:spPr>
        <a:xfrm xmlns:a="http://schemas.openxmlformats.org/drawingml/2006/main" rot="20817288">
          <a:off x="5277944" y="1551972"/>
          <a:ext cx="1025768" cy="306526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CC3300"/>
        </a:solidFill>
        <a:ln xmlns:a="http://schemas.openxmlformats.org/drawingml/2006/main" w="25400" cap="flat" cmpd="sng" algn="ctr">
          <a:solidFill>
            <a:srgbClr val="C0504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0.01695</cdr:x>
      <cdr:y>0.09091</cdr:y>
    </cdr:from>
    <cdr:to>
      <cdr:x>0.12456</cdr:x>
      <cdr:y>0.32179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0.12821</cdr:x>
      <cdr:y>0.67925</cdr:y>
    </cdr:from>
    <cdr:to>
      <cdr:x>0.23077</cdr:x>
      <cdr:y>0.77358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080120" y="2592288"/>
          <a:ext cx="864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rPr>
            <a:t>3,87%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0.33333</cdr:x>
      <cdr:y>0.67925</cdr:y>
    </cdr:from>
    <cdr:to>
      <cdr:x>0.42735</cdr:x>
      <cdr:y>0.77359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808312" y="2592288"/>
          <a:ext cx="792048" cy="360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rPr>
            <a:t>3,97%</a:t>
          </a:r>
          <a:r>
            <a:rPr lang="ru-RU" sz="2000" kern="12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rPr>
            <a:t> 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0.53846</cdr:x>
      <cdr:y>0.67925</cdr:y>
    </cdr:from>
    <cdr:to>
      <cdr:x>0.63248</cdr:x>
      <cdr:y>0.77358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36504" y="2592288"/>
          <a:ext cx="792088" cy="360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rPr>
            <a:t>3,26%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0.15502</cdr:x>
      <cdr:y>0.07258</cdr:y>
    </cdr:from>
    <cdr:to>
      <cdr:x>0.36792</cdr:x>
      <cdr:y>0.18384</cdr:y>
    </cdr:to>
    <cdr:sp macro="" textlink="">
      <cdr:nvSpPr>
        <cdr:cNvPr id="10" name="Выгнутая вверх стрелка 9"/>
        <cdr:cNvSpPr/>
      </cdr:nvSpPr>
      <cdr:spPr>
        <a:xfrm xmlns:a="http://schemas.openxmlformats.org/drawingml/2006/main" rot="21094449">
          <a:off x="1356162" y="282217"/>
          <a:ext cx="1862551" cy="432641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CC3300"/>
        </a:solidFill>
        <a:ln xmlns:a="http://schemas.openxmlformats.org/drawingml/2006/main" w="25400" cap="flat" cmpd="sng" algn="ctr">
          <a:solidFill>
            <a:srgbClr val="C0504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0.3739</cdr:x>
      <cdr:y>0.01621</cdr:y>
    </cdr:from>
    <cdr:to>
      <cdr:x>0.5819</cdr:x>
      <cdr:y>0.12748</cdr:y>
    </cdr:to>
    <cdr:sp macro="" textlink="">
      <cdr:nvSpPr>
        <cdr:cNvPr id="14" name="Выгнутая вверх стрелка 13"/>
        <cdr:cNvSpPr/>
      </cdr:nvSpPr>
      <cdr:spPr>
        <a:xfrm xmlns:a="http://schemas.openxmlformats.org/drawingml/2006/main" rot="21094449">
          <a:off x="3271067" y="63049"/>
          <a:ext cx="1819626" cy="432640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CC3300"/>
        </a:solidFill>
        <a:ln xmlns:a="http://schemas.openxmlformats.org/drawingml/2006/main" w="25400" cap="flat" cmpd="sng" algn="ctr">
          <a:solidFill>
            <a:srgbClr val="C0504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6519" tIns="48259" rIns="96519" bIns="48259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3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1"/>
            <a:ext cx="2984500" cy="501650"/>
          </a:xfrm>
          <a:prstGeom prst="rect">
            <a:avLst/>
          </a:prstGeom>
        </p:spPr>
        <p:txBody>
          <a:bodyPr vert="horz" lIns="96519" tIns="48259" rIns="96519" bIns="48259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300">
                <a:latin typeface="+mn-lt"/>
              </a:defRPr>
            </a:lvl1pPr>
            <a:extLst/>
          </a:lstStyle>
          <a:p>
            <a:pPr>
              <a:defRPr/>
            </a:pPr>
            <a:fld id="{CC071AEA-931A-4373-9C3B-AF84CC913364}" type="datetimeFigureOut">
              <a:rPr/>
              <a:pPr>
                <a:defRPr/>
              </a:pPr>
              <a:t>03.03.2011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9" tIns="48259" rIns="96519" bIns="48259" rtlCol="0" anchor="ctr"/>
          <a:lstStyle>
            <a:extLst/>
          </a:lstStyle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759325"/>
            <a:ext cx="5510213" cy="4510088"/>
          </a:xfrm>
          <a:prstGeom prst="rect">
            <a:avLst/>
          </a:prstGeom>
        </p:spPr>
        <p:txBody>
          <a:bodyPr vert="horz" lIns="96519" tIns="48259" rIns="96519" bIns="48259" rtlCol="0">
            <a:normAutofit/>
          </a:bodyPr>
          <a:lstStyle>
            <a:extLst/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519" tIns="48259" rIns="96519" bIns="48259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3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519" tIns="48259" rIns="96519" bIns="48259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300">
                <a:latin typeface="+mn-lt"/>
              </a:defRPr>
            </a:lvl1pPr>
            <a:extLst/>
          </a:lstStyle>
          <a:p>
            <a:pPr>
              <a:defRPr/>
            </a:pPr>
            <a:fld id="{58D5C1CF-AFE4-4B74-9155-82C13151D02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FD8168-3D20-4874-8363-86A6CBE82483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FD8168-3D20-4874-8363-86A6CBE82483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FD8168-3D20-4874-8363-86A6CBE82483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D5C1CF-AFE4-4B74-9155-82C13151D02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CCC7AD-943E-4A17-8CE8-EADA6A93B1E5}" type="datetime1">
              <a:rPr lang="ru-RU" smtClean="0"/>
              <a:pPr>
                <a:defRPr/>
              </a:pPr>
              <a:t>09.04.2024</a:t>
            </a:fld>
            <a:endParaRPr lang="ru-RU" sz="20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DE7D1-C804-43B7-A043-15788175B9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9032DF-44CD-4FD0-95D4-259D22805E61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4B211-535A-45B8-9866-8EFE82E351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015E85-1C54-49AE-BEBF-986F6AFAB5F6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C121D4-B2D7-4E30-950E-5CE49CC1BC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ED8FB-68C0-4FBE-AFD7-6C787BAD26E5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47794-2AF0-4422-AC2A-BFB1678FC9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34DB5-29CB-4F99-BA5C-17F3A680FBC9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6EE8-800C-4438-829D-B8155DD53E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957F5-3B6C-472B-B790-8D503FA0F068}" type="datetime1">
              <a:rPr lang="ru-RU" smtClean="0"/>
              <a:pPr>
                <a:defRPr/>
              </a:pPr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CDB84-AE9E-499C-AC07-F506836F2A50}" type="slidenum">
              <a:rPr lang="ru-RU" smtClean="0"/>
              <a:pPr>
                <a:defRPr/>
              </a:pPr>
              <a:t>‹#›</a:t>
            </a:fld>
            <a:endParaRPr lang="ru-RU" sz="1200" b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34DB5-29CB-4F99-BA5C-17F3A680FBC9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6EE8-800C-4438-829D-B8155DD53E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34DB5-29CB-4F99-BA5C-17F3A680FBC9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6EE8-800C-4438-829D-B8155DD53E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EC0CB2-1A93-4F7F-AF69-10F457E7F26E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FB425-58F9-4263-B439-37D471D4DF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BE9F2-9301-43B4-8E49-99A2693D36FB}" type="datetime1">
              <a:rPr lang="ru-RU" smtClean="0"/>
              <a:pPr>
                <a:defRPr/>
              </a:pPr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74341-E657-46DB-981F-B0BFE750E3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E8735-26DD-42EC-B65C-DE7AA34752DE}" type="datetime1">
              <a:rPr lang="ru-RU" smtClean="0"/>
              <a:pPr>
                <a:defRPr/>
              </a:pPr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91DE2-069B-45EF-BF6A-98B63399FFF5}" type="slidenum">
              <a:rPr lang="ru-RU" smtClean="0"/>
              <a:pPr>
                <a:defRPr/>
              </a:pPr>
              <a:t>‹#›</a:t>
            </a:fld>
            <a:endParaRPr lang="ru-RU" b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F34DB5-29CB-4F99-BA5C-17F3A680FBC9}" type="datetime1">
              <a:rPr lang="ru-RU" smtClean="0"/>
              <a:pPr>
                <a:defRPr/>
              </a:pPr>
              <a:t>09.04.2024</a:t>
            </a:fld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E86EE8-800C-4438-829D-B8155DD53E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Герб_ц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8750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1643056"/>
            <a:ext cx="8858312" cy="304698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Отчет об исполнении </a:t>
            </a:r>
            <a:r>
              <a:rPr lang="ru-RU" sz="4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бюджета ЗАТО г</a:t>
            </a:r>
            <a:r>
              <a:rPr lang="ru-RU" sz="4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. Радужный Владимирской области</a:t>
            </a:r>
          </a:p>
          <a:p>
            <a:pPr algn="ctr">
              <a:defRPr/>
            </a:pPr>
            <a:r>
              <a:rPr lang="ru-RU" sz="4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за 2023 год </a:t>
            </a:r>
            <a:endParaRPr lang="ru-RU" sz="48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75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Направления расходов бюджета города по разделу </a:t>
            </a:r>
            <a:r>
              <a:rPr lang="en-US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«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</a:t>
            </a: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» </a:t>
            </a:r>
            <a:r>
              <a:rPr lang="en-US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 2023 год, млн. рублей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59832" y="444395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Содержание МКУ «УГОЧС»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Диаграмма 34"/>
          <p:cNvGraphicFramePr/>
          <p:nvPr/>
        </p:nvGraphicFramePr>
        <p:xfrm>
          <a:off x="539552" y="1059582"/>
          <a:ext cx="806489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716016" y="45159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АГТЭС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Выгнутая вверх стрелка 37"/>
          <p:cNvSpPr/>
          <p:nvPr/>
        </p:nvSpPr>
        <p:spPr>
          <a:xfrm rot="1528083">
            <a:off x="7251073" y="2795502"/>
            <a:ext cx="773225" cy="298486"/>
          </a:xfrm>
          <a:prstGeom prst="curved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 rot="20666790">
            <a:off x="3234474" y="2656383"/>
            <a:ext cx="806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E943A"/>
                </a:solidFill>
              </a:rPr>
              <a:t>+111%</a:t>
            </a:r>
            <a:endParaRPr lang="ru-RU" sz="1600" b="1" dirty="0">
              <a:solidFill>
                <a:srgbClr val="3E943A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406455">
            <a:off x="7468495" y="2473820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-15%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20527928">
            <a:off x="3375009" y="2953928"/>
            <a:ext cx="773225" cy="298486"/>
          </a:xfrm>
          <a:prstGeom prst="curvedDownArrow">
            <a:avLst/>
          </a:prstGeom>
          <a:solidFill>
            <a:srgbClr val="00B050"/>
          </a:solidFill>
          <a:ln w="25400" cap="flat" cmpd="sng" algn="ctr">
            <a:solidFill>
              <a:srgbClr val="3E943A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2" name="Выгнутая вверх стрелка 41"/>
          <p:cNvSpPr/>
          <p:nvPr/>
        </p:nvSpPr>
        <p:spPr>
          <a:xfrm rot="20527928">
            <a:off x="926735" y="1026989"/>
            <a:ext cx="773225" cy="298486"/>
          </a:xfrm>
          <a:prstGeom prst="curvedDownArrow">
            <a:avLst/>
          </a:prstGeom>
          <a:solidFill>
            <a:srgbClr val="00B050"/>
          </a:solidFill>
          <a:ln w="25400" cap="flat" cmpd="sng" algn="ctr">
            <a:solidFill>
              <a:srgbClr val="3E943A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 rot="20557813">
            <a:off x="864405" y="709591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E943A"/>
                </a:solidFill>
              </a:rPr>
              <a:t>+4%</a:t>
            </a:r>
            <a:endParaRPr lang="ru-RU" sz="1600" b="1" dirty="0">
              <a:solidFill>
                <a:srgbClr val="3E943A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1560" y="444395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Всего расходов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0112" y="444395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«Безопасный город»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4248" y="4353366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Ремонт ливневого коллектора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rot="20527928">
            <a:off x="5895287" y="3619277"/>
            <a:ext cx="773225" cy="298486"/>
          </a:xfrm>
          <a:prstGeom prst="curvedDownArrow">
            <a:avLst/>
          </a:prstGeom>
          <a:solidFill>
            <a:srgbClr val="00B050"/>
          </a:solidFill>
          <a:ln w="25400" cap="flat" cmpd="sng" algn="ctr">
            <a:solidFill>
              <a:srgbClr val="3E943A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 rot="20557813">
            <a:off x="5786562" y="3318256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E943A"/>
                </a:solidFill>
              </a:rPr>
              <a:t>+33%</a:t>
            </a:r>
            <a:endParaRPr lang="ru-RU" sz="1600" b="1" dirty="0">
              <a:solidFill>
                <a:srgbClr val="3E943A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5696" y="451596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ЗАГС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95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муниципального дорожного фонда ЗАТО г. Радужный Владимирской области за 2023 год, млн. рублей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79512" y="699542"/>
          <a:ext cx="8784977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6"/>
                <a:gridCol w="936104"/>
                <a:gridCol w="2592288"/>
                <a:gridCol w="1008112"/>
                <a:gridCol w="2592287"/>
              </a:tblGrid>
              <a:tr h="4371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расходов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Расходы 2022 года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Результат осуществления расходов в 2022 году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Расходы 2023 года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Результат осуществления расходов в 2023 году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Текущий ремонт городской дорожной сети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24,3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Отремонтировано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8274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кв.м дорожного полотна,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разработка КСОДД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24,5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Отремонтировано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15612 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кв.м дорожного полотна,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разработка КСОДД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Содержание МКУ «Дорожник»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33,8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Обеспечено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содержание и обслуживанию дорог местного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37,2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Обеспечено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содержание и обслуживанию дорог местного значения</a:t>
                      </a:r>
                    </a:p>
                  </a:txBody>
                  <a:tcPr/>
                </a:tc>
              </a:tr>
              <a:tr h="4371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Ямочный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ремонт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Отремонтировано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1624 кв.м подъездных дорог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Отремонтировано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469 кв.м подъездных дорог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717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Обновление МТБ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Приобретена КДМ (в лизинг)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Зимнее содержание дорог (дотация)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Приобретен трактор, осуществлен вывоз снега с территории города</a:t>
                      </a:r>
                    </a:p>
                  </a:txBody>
                  <a:tcPr/>
                </a:tc>
              </a:tr>
              <a:tr h="25717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59,9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70,1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5863600" y="2427734"/>
            <a:ext cx="580608" cy="365204"/>
            <a:chOff x="6123871" y="2715766"/>
            <a:chExt cx="580608" cy="365204"/>
          </a:xfrm>
        </p:grpSpPr>
        <p:cxnSp>
          <p:nvCxnSpPr>
            <p:cNvPr id="31" name="Прямая со стрелкой 30"/>
            <p:cNvCxnSpPr/>
            <p:nvPr/>
          </p:nvCxnSpPr>
          <p:spPr>
            <a:xfrm flipV="1">
              <a:off x="6156176" y="2715766"/>
              <a:ext cx="360040" cy="216024"/>
            </a:xfrm>
            <a:prstGeom prst="straightConnector1">
              <a:avLst/>
            </a:prstGeom>
            <a:ln>
              <a:solidFill>
                <a:srgbClr val="3E943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 rot="19555918">
              <a:off x="6123871" y="2803971"/>
              <a:ext cx="5806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%</a:t>
              </a:r>
              <a:endParaRPr lang="ru-RU" sz="1200" b="1" dirty="0">
                <a:solidFill>
                  <a:srgbClr val="3E943A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292080" y="3003798"/>
            <a:ext cx="543739" cy="389325"/>
            <a:chOff x="5253239" y="3219822"/>
            <a:chExt cx="543739" cy="389325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5378123" y="3219822"/>
              <a:ext cx="418013" cy="22705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1697793">
              <a:off x="5253239" y="3332148"/>
              <a:ext cx="5437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-55%</a:t>
              </a:r>
              <a:endPara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863600" y="4587974"/>
            <a:ext cx="580608" cy="344667"/>
            <a:chOff x="6615984" y="4659982"/>
            <a:chExt cx="580608" cy="344667"/>
          </a:xfrm>
        </p:grpSpPr>
        <p:sp>
          <p:nvSpPr>
            <p:cNvPr id="51" name="TextBox 50"/>
            <p:cNvSpPr txBox="1"/>
            <p:nvPr/>
          </p:nvSpPr>
          <p:spPr>
            <a:xfrm rot="19555918">
              <a:off x="6615984" y="4727650"/>
              <a:ext cx="5806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r>
                <a:rPr lang="ru-RU" sz="1200" b="1" dirty="0" smtClean="0">
                  <a:solidFill>
                    <a:srgbClr val="3E943A"/>
                  </a:solidFill>
                  <a:latin typeface="Times New Roman" pitchFamily="18" charset="0"/>
                  <a:cs typeface="Times New Roman" pitchFamily="18" charset="0"/>
                </a:rPr>
                <a:t>%</a:t>
              </a:r>
              <a:endParaRPr lang="ru-RU" sz="1200" b="1" dirty="0">
                <a:solidFill>
                  <a:srgbClr val="3E943A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2" name="Прямая со стрелкой 51"/>
            <p:cNvCxnSpPr/>
            <p:nvPr/>
          </p:nvCxnSpPr>
          <p:spPr>
            <a:xfrm flipV="1">
              <a:off x="6660232" y="4659982"/>
              <a:ext cx="360040" cy="216024"/>
            </a:xfrm>
            <a:prstGeom prst="straightConnector1">
              <a:avLst/>
            </a:prstGeom>
            <a:ln>
              <a:solidFill>
                <a:srgbClr val="3E943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/>
          <p:cNvGraphicFramePr/>
          <p:nvPr/>
        </p:nvGraphicFramePr>
        <p:xfrm>
          <a:off x="1547664" y="84355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95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по разделу «Жилищно-коммунальное хозяйство» </a:t>
            </a:r>
            <a:b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 2023 год, млн. рублей</a:t>
            </a:r>
          </a:p>
        </p:txBody>
      </p:sp>
      <p:sp>
        <p:nvSpPr>
          <p:cNvPr id="53" name="TextBox 5"/>
          <p:cNvSpPr txBox="1">
            <a:spLocks noChangeArrowheads="1"/>
          </p:cNvSpPr>
          <p:nvPr/>
        </p:nvSpPr>
        <p:spPr bwMode="auto">
          <a:xfrm>
            <a:off x="8676456" y="0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911571" y="2186996"/>
            <a:ext cx="1368152" cy="1368152"/>
          </a:xfrm>
          <a:prstGeom prst="ellipse">
            <a:avLst/>
          </a:prstGeom>
          <a:solidFill>
            <a:srgbClr val="3E9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364,5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923928" y="113159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27,2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(8%)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75856" y="149163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29,3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(8%)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71800" y="2499742"/>
            <a:ext cx="823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54,7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(15%)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38305" y="3764345"/>
            <a:ext cx="962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253,3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(69%)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6444208" y="2211710"/>
            <a:ext cx="2736304" cy="2677656"/>
            <a:chOff x="6407696" y="2465844"/>
            <a:chExt cx="2736304" cy="2677656"/>
          </a:xfrm>
        </p:grpSpPr>
        <p:sp>
          <p:nvSpPr>
            <p:cNvPr id="14" name="TextBox 13"/>
            <p:cNvSpPr txBox="1"/>
            <p:nvPr/>
          </p:nvSpPr>
          <p:spPr>
            <a:xfrm>
              <a:off x="6407696" y="2465844"/>
              <a:ext cx="2736304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       </a:t>
              </a:r>
              <a:r>
                <a:rPr lang="ru-RU" sz="1400" u="sng" dirty="0" smtClean="0"/>
                <a:t>Коммунальное хозяйство:</a:t>
              </a:r>
            </a:p>
            <a:p>
              <a:r>
                <a:rPr lang="ru-RU" sz="1400" b="1" dirty="0" smtClean="0"/>
                <a:t>197,8 </a:t>
              </a:r>
              <a:r>
                <a:rPr lang="ru-RU" sz="1400" dirty="0" smtClean="0"/>
                <a:t>строительство станции водоподготовки</a:t>
              </a:r>
              <a:endParaRPr lang="ru-RU" sz="1400" b="1" dirty="0" smtClean="0"/>
            </a:p>
            <a:p>
              <a:r>
                <a:rPr lang="ru-RU" sz="1400" b="1" dirty="0" smtClean="0"/>
                <a:t>37,8 </a:t>
              </a:r>
              <a:r>
                <a:rPr lang="ru-RU" sz="1400" dirty="0" smtClean="0"/>
                <a:t>субсидии МУП ЖКХ в целях обеспечения финансовой стабильности предприятий бытового обслуживания</a:t>
              </a:r>
              <a:endParaRPr lang="ru-RU" sz="1400" b="1" dirty="0" smtClean="0"/>
            </a:p>
            <a:p>
              <a:r>
                <a:rPr lang="ru-RU" sz="1400" b="1" dirty="0" smtClean="0"/>
                <a:t>14,3</a:t>
              </a:r>
              <a:r>
                <a:rPr lang="ru-RU" sz="1400" dirty="0" smtClean="0"/>
                <a:t> плата по концессионным соглашениям</a:t>
              </a:r>
              <a:endParaRPr lang="ru-RU" sz="1400" b="1" dirty="0" smtClean="0"/>
            </a:p>
            <a:p>
              <a:r>
                <a:rPr lang="ru-RU" sz="1400" b="1" dirty="0" smtClean="0"/>
                <a:t>3,3</a:t>
              </a:r>
              <a:r>
                <a:rPr lang="ru-RU" sz="1400" dirty="0" smtClean="0"/>
                <a:t> содержание объектов коммунального хозяйства</a:t>
              </a:r>
              <a:endParaRPr lang="ru-RU" sz="1400" b="1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660232" y="2547036"/>
              <a:ext cx="144016" cy="14401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0" y="627534"/>
            <a:ext cx="2915816" cy="954107"/>
            <a:chOff x="0" y="627534"/>
            <a:chExt cx="3059832" cy="954107"/>
          </a:xfrm>
        </p:grpSpPr>
        <p:sp>
          <p:nvSpPr>
            <p:cNvPr id="13" name="TextBox 12"/>
            <p:cNvSpPr txBox="1"/>
            <p:nvPr/>
          </p:nvSpPr>
          <p:spPr>
            <a:xfrm>
              <a:off x="0" y="627534"/>
              <a:ext cx="30598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       </a:t>
              </a:r>
              <a:r>
                <a:rPr lang="ru-RU" sz="1400" u="sng" dirty="0" smtClean="0">
                  <a:latin typeface="Arial" pitchFamily="34" charset="0"/>
                  <a:cs typeface="Arial" pitchFamily="34" charset="0"/>
                </a:rPr>
                <a:t>Жилищное хозяйство:</a:t>
              </a: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22,6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приобретение квартир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6,7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содержание муниципального жилищного фонда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15072" y="724256"/>
              <a:ext cx="144016" cy="14401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0" y="2055495"/>
            <a:ext cx="2843808" cy="3108543"/>
            <a:chOff x="0" y="1563638"/>
            <a:chExt cx="2914038" cy="3108543"/>
          </a:xfrm>
        </p:grpSpPr>
        <p:sp>
          <p:nvSpPr>
            <p:cNvPr id="15" name="TextBox 14"/>
            <p:cNvSpPr txBox="1"/>
            <p:nvPr/>
          </p:nvSpPr>
          <p:spPr>
            <a:xfrm>
              <a:off x="0" y="1563638"/>
              <a:ext cx="2914038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 smtClean="0">
                  <a:latin typeface="Arial" pitchFamily="34" charset="0"/>
                  <a:cs typeface="Arial" pitchFamily="34" charset="0"/>
                </a:rPr>
                <a:t>Благоустройство:</a:t>
              </a: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5,8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ремонт здания администрации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2,2 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содержание городского кладбища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6,6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содержание ПТБО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7,0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строительство автостоянки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9,7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благоустройство дворовых территорий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15,3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обслуживание сетей наружного освещения</a:t>
              </a:r>
              <a:endParaRPr lang="ru-RU" sz="1400" b="1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8,1</a:t>
              </a:r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 обслуживание объектов благоустройства </a:t>
              </a:r>
            </a:p>
            <a:p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82647" y="1648003"/>
              <a:ext cx="144016" cy="144016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6372200" y="699542"/>
            <a:ext cx="2771800" cy="1169551"/>
            <a:chOff x="6372200" y="699542"/>
            <a:chExt cx="2771800" cy="1169551"/>
          </a:xfrm>
        </p:grpSpPr>
        <p:sp>
          <p:nvSpPr>
            <p:cNvPr id="16" name="TextBox 15"/>
            <p:cNvSpPr txBox="1"/>
            <p:nvPr/>
          </p:nvSpPr>
          <p:spPr>
            <a:xfrm>
              <a:off x="6372200" y="699542"/>
              <a:ext cx="27718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u="sng" dirty="0" smtClean="0"/>
                <a:t>Прочие</a:t>
              </a:r>
              <a:r>
                <a:rPr lang="ru-RU" sz="1400" dirty="0" smtClean="0"/>
                <a:t>:</a:t>
              </a:r>
            </a:p>
            <a:p>
              <a:r>
                <a:rPr lang="ru-RU" sz="1400" b="1" dirty="0" smtClean="0"/>
                <a:t>26,9</a:t>
              </a:r>
              <a:r>
                <a:rPr lang="ru-RU" sz="1400" dirty="0" smtClean="0"/>
                <a:t> </a:t>
              </a:r>
              <a:r>
                <a:rPr lang="ru-RU" sz="1400" dirty="0" smtClean="0"/>
                <a:t>содержание МКУ «ГКМХ»</a:t>
              </a:r>
            </a:p>
            <a:p>
              <a:r>
                <a:rPr lang="ru-RU" sz="1400" b="1" dirty="0" smtClean="0"/>
                <a:t>0,3</a:t>
              </a:r>
              <a:r>
                <a:rPr lang="ru-RU" sz="1400" dirty="0" smtClean="0"/>
                <a:t> выполнение полномочий жилищного контроля</a:t>
              </a:r>
            </a:p>
            <a:p>
              <a:pPr algn="ctr"/>
              <a:endParaRPr lang="ru-RU" sz="1400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164288" y="771550"/>
              <a:ext cx="140545" cy="144016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-20538"/>
            <a:ext cx="9144000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по разделу «</a:t>
            </a: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Образование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» за 2023 год, млн. рублей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9553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47664" y="449680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Дошкольное образование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49680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Общее образование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449680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Доп. образование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76056" y="449680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Прочие расходы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95536" y="449680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Всего расходов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940152" y="915566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Прочие расходы 2023 года:</a:t>
            </a:r>
          </a:p>
          <a:p>
            <a:r>
              <a:rPr lang="ru-RU" sz="1400" b="1" dirty="0" smtClean="0"/>
              <a:t>16,8</a:t>
            </a:r>
            <a:r>
              <a:rPr lang="ru-RU" sz="1400" dirty="0" smtClean="0"/>
              <a:t> обеспечение деятельности управления образования</a:t>
            </a:r>
          </a:p>
          <a:p>
            <a:r>
              <a:rPr lang="ru-RU" sz="1400" b="1" dirty="0" smtClean="0"/>
              <a:t>10,0</a:t>
            </a:r>
            <a:r>
              <a:rPr lang="ru-RU" sz="1400" dirty="0" smtClean="0"/>
              <a:t> организация отдыха детей</a:t>
            </a:r>
          </a:p>
          <a:p>
            <a:r>
              <a:rPr lang="ru-RU" sz="1400" b="1" dirty="0" smtClean="0"/>
              <a:t>0,9 </a:t>
            </a:r>
            <a:r>
              <a:rPr lang="ru-RU" sz="1400" dirty="0" smtClean="0"/>
              <a:t>проведение городских мероприятий, смотров, конкурсов</a:t>
            </a:r>
            <a:endParaRPr lang="ru-RU" sz="1400" b="1" dirty="0" smtClean="0"/>
          </a:p>
          <a:p>
            <a:r>
              <a:rPr lang="ru-RU" sz="1400" b="1" dirty="0" smtClean="0"/>
              <a:t>0,5</a:t>
            </a:r>
            <a:r>
              <a:rPr lang="ru-RU" sz="1400" dirty="0" smtClean="0"/>
              <a:t> социальные выплаты педагогическим работникам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323528" y="483518"/>
          <a:ext cx="835292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0" y="-20538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</a:t>
            </a: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 дошкольное и общее образование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 2023 год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(в разрезе полномочий), млн. рублей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437195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Дошкольное образование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37195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Общее образование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747086" y="221171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(61%)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187624" y="429994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Всего расходов на дошкольное и общее образование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32040" y="326711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(47%)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19094" y="372387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(39%)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932040" y="385553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(52%)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261010" y="326711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(72%)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189002" y="392754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(28%)</a:t>
            </a:r>
            <a:endParaRPr lang="ru-RU" sz="1200" dirty="0"/>
          </a:p>
        </p:txBody>
      </p:sp>
      <p:sp>
        <p:nvSpPr>
          <p:cNvPr id="22" name="Стрелка вправо 21"/>
          <p:cNvSpPr/>
          <p:nvPr/>
        </p:nvSpPr>
        <p:spPr>
          <a:xfrm rot="979979">
            <a:off x="4318795" y="3230380"/>
            <a:ext cx="635839" cy="33892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-7,4</a:t>
            </a:r>
            <a:endParaRPr lang="ru-RU" sz="1400" b="1" dirty="0"/>
          </a:p>
        </p:txBody>
      </p:sp>
      <p:sp>
        <p:nvSpPr>
          <p:cNvPr id="23" name="Стрелка вправо 22"/>
          <p:cNvSpPr/>
          <p:nvPr/>
        </p:nvSpPr>
        <p:spPr>
          <a:xfrm rot="20831622">
            <a:off x="6542820" y="3077350"/>
            <a:ext cx="699413" cy="318537"/>
          </a:xfrm>
          <a:prstGeom prst="rightArrow">
            <a:avLst/>
          </a:prstGeom>
          <a:solidFill>
            <a:srgbClr val="3E943A"/>
          </a:solidFill>
          <a:ln>
            <a:solidFill>
              <a:srgbClr val="3E94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+2,4</a:t>
            </a:r>
            <a:endParaRPr lang="ru-RU" sz="1400" b="1" dirty="0"/>
          </a:p>
        </p:txBody>
      </p:sp>
      <p:sp>
        <p:nvSpPr>
          <p:cNvPr id="26" name="Стрелка вправо 25"/>
          <p:cNvSpPr/>
          <p:nvPr/>
        </p:nvSpPr>
        <p:spPr>
          <a:xfrm rot="979979">
            <a:off x="1942530" y="2222267"/>
            <a:ext cx="635839" cy="33892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-5,0</a:t>
            </a:r>
            <a:endParaRPr lang="ru-RU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552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Основные показатели организации дошкольного образования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территории ЗАТО г. Радужный Владимирской области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699542"/>
          <a:ext cx="8712968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6"/>
                <a:gridCol w="936104"/>
                <a:gridCol w="944707"/>
                <a:gridCol w="927501"/>
              </a:tblGrid>
              <a:tr h="3069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дошкольных образовательных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Среднесписочная численность педагогических работников, 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воспитанников,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воспитанников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1 педагогического работника,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бюджета, тыс.руб.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118 033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117 574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расход на воспитанника в год,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148,7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953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32,867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40,968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6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 дошкольных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образовательных учреждений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Владимирской области,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33,055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,603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41,259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Основные показатели организации общего образования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территории ЗАТО г. Радужный Владимирской области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699542"/>
          <a:ext cx="8712969" cy="426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321"/>
                <a:gridCol w="920883"/>
                <a:gridCol w="920883"/>
                <a:gridCol w="920882"/>
              </a:tblGrid>
              <a:tr h="3623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образовательных организаций общего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2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Среднесписочная численность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работников,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5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обучающихся,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1 934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85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1 педагогического работника,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31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бюджета, тыс. 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148 416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148 808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151 938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расход на обучающегося в год,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77,9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7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 (без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классного руководства)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тыс.рублей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35,889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39,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5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учреждений общего образования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Владимирской области (без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классного руководства)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33,563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37,971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42,317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692340"/>
          <a:ext cx="8712967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008112"/>
                <a:gridCol w="1008112"/>
                <a:gridCol w="936103"/>
              </a:tblGrid>
              <a:tr h="28655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6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образовательных организаций общего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5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Среднесписочная численность педагогических работников, 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5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обучающихся, 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1 924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04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1 педагогического работника,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37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бюджета,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50 296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57 573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62 066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расход на обучающегося в год, тыс.рублей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9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работников, 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35,213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38,19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42,805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8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педагогических работников учреждений дополнительного образования детей Владимирской области, тыс.рублей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34,885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38,446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45,585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715250" y="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04448" cy="62753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Основные показатели организации дополнительного образования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территории ЗАТО г. Радужный Владимирской области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77155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Основные показатели организации отдыха детей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территории ЗАТО г. Радужный Владимирской области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843558"/>
          <a:ext cx="8892479" cy="3881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1"/>
                <a:gridCol w="1584176"/>
                <a:gridCol w="1584176"/>
                <a:gridCol w="1584176"/>
              </a:tblGrid>
              <a:tr h="3459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219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отдыха и оздоровления детей в лагерях с дневным пребыванием детей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2,1 млн. 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1 156 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2,2 млн. рублей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1 183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 млн. руб.</a:t>
                      </a:r>
                    </a:p>
                    <a:p>
                      <a:pPr algn="ctr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1 266 человек</a:t>
                      </a:r>
                    </a:p>
                  </a:txBody>
                  <a:tcPr/>
                </a:tc>
              </a:tr>
              <a:tr h="102864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санаторно-курортного лечения для часто болеющих детей и семей, нуждающихся в особой заботе государства в санаториях «Мать и дитя» (приобретение путевок)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0,1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ребенка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0,1 млн. рублей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ребенка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0,1 млн. рублей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ребенка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20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отдыха для детей и подростков в загородном оздоровительном лагере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5,4 млн. 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9,6 млн.рублей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 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7,9 млн.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рублей</a:t>
                      </a:r>
                    </a:p>
                    <a:p>
                      <a:pPr algn="ctr"/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 человек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725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 млн.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11,9 млн.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 млн. рублей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по разделу «</a:t>
            </a: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Культура, кинематография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 2023 год, млн. рублей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115616" y="539750"/>
          <a:ext cx="69364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55304" y="444395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Всего расходов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63416" y="4371950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Муниципальные услуги в сфере культуры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19600" y="442479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Укрепление МТБ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71728" y="442479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Городские мероприятия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611888" y="444395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МКУ </a:t>
            </a:r>
            <a:r>
              <a:rPr lang="ru-RU" sz="1400" dirty="0" err="1" smtClean="0"/>
              <a:t>ККиС</a:t>
            </a:r>
            <a:endParaRPr lang="ru-RU" sz="1400" dirty="0"/>
          </a:p>
        </p:txBody>
      </p:sp>
      <p:sp>
        <p:nvSpPr>
          <p:cNvPr id="19" name="Стрелка вправо 18"/>
          <p:cNvSpPr/>
          <p:nvPr/>
        </p:nvSpPr>
        <p:spPr>
          <a:xfrm rot="1359633">
            <a:off x="1733904" y="821057"/>
            <a:ext cx="702943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-2%</a:t>
            </a:r>
            <a:endParaRPr lang="ru-RU" sz="1600" dirty="0"/>
          </a:p>
        </p:txBody>
      </p:sp>
      <p:sp>
        <p:nvSpPr>
          <p:cNvPr id="20" name="Стрелка вправо 19"/>
          <p:cNvSpPr/>
          <p:nvPr/>
        </p:nvSpPr>
        <p:spPr>
          <a:xfrm rot="1359633">
            <a:off x="4326191" y="3413345"/>
            <a:ext cx="702944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-2%</a:t>
            </a:r>
            <a:endParaRPr lang="ru-RU" sz="1600" dirty="0"/>
          </a:p>
        </p:txBody>
      </p:sp>
      <p:sp>
        <p:nvSpPr>
          <p:cNvPr id="21" name="Стрелка вправо 20"/>
          <p:cNvSpPr/>
          <p:nvPr/>
        </p:nvSpPr>
        <p:spPr>
          <a:xfrm rot="1359633">
            <a:off x="5622336" y="3413345"/>
            <a:ext cx="702943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-49%</a:t>
            </a:r>
            <a:endParaRPr lang="ru-RU" sz="1600" dirty="0"/>
          </a:p>
        </p:txBody>
      </p:sp>
      <p:sp>
        <p:nvSpPr>
          <p:cNvPr id="22" name="Стрелка вправо 21"/>
          <p:cNvSpPr/>
          <p:nvPr/>
        </p:nvSpPr>
        <p:spPr>
          <a:xfrm rot="20150034">
            <a:off x="6845930" y="3137574"/>
            <a:ext cx="730625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+9%</a:t>
            </a:r>
            <a:endParaRPr lang="ru-RU" sz="1600" dirty="0"/>
          </a:p>
        </p:txBody>
      </p:sp>
      <p:sp>
        <p:nvSpPr>
          <p:cNvPr id="23" name="Стрелка вправо 22"/>
          <p:cNvSpPr/>
          <p:nvPr/>
        </p:nvSpPr>
        <p:spPr>
          <a:xfrm rot="20150034">
            <a:off x="2885490" y="1985446"/>
            <a:ext cx="730625" cy="360040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+3%</a:t>
            </a:r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251521" y="4807069"/>
            <a:ext cx="4176464" cy="33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9980" rIns="0" bIns="0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tabLst>
                <a:tab pos="449252" algn="l"/>
                <a:tab pos="898502" algn="l"/>
                <a:tab pos="1347755" algn="l"/>
                <a:tab pos="1797005" algn="l"/>
                <a:tab pos="2246257" algn="l"/>
                <a:tab pos="2695508" algn="l"/>
                <a:tab pos="3144760" algn="l"/>
                <a:tab pos="3594011" algn="l"/>
                <a:tab pos="4043262" algn="l"/>
                <a:tab pos="4492513" algn="l"/>
                <a:tab pos="4941764" algn="l"/>
                <a:tab pos="5391015" algn="l"/>
                <a:tab pos="5840267" algn="l"/>
                <a:tab pos="6289518" algn="l"/>
                <a:tab pos="6738770" algn="l"/>
                <a:tab pos="7188020" algn="l"/>
              </a:tabLst>
              <a:defRPr/>
            </a:pPr>
            <a:endParaRPr lang="ru-RU" altLang="ru-RU" sz="2800" b="1" dirty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539755" y="86919"/>
            <a:ext cx="428625" cy="321469"/>
            <a:chOff x="755576" y="4149080"/>
            <a:chExt cx="428604" cy="42859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55576" y="4149080"/>
              <a:ext cx="285752" cy="2857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b="1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26990" y="4291948"/>
              <a:ext cx="357190" cy="2857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2326341" y="86222"/>
            <a:ext cx="6196255" cy="73829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chemeClr val="tx2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0"/>
            <a:ext cx="9144000" cy="8435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Основные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итоги исполнения бюджета ЗАТО г. Радужный Владимирской области за 2023 год,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млн. рублей</a:t>
            </a:r>
            <a:endParaRPr kumimoji="0" lang="ru-RU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98757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9992" y="98757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Диаграмма 29"/>
          <p:cNvGraphicFramePr/>
          <p:nvPr/>
        </p:nvGraphicFramePr>
        <p:xfrm>
          <a:off x="323528" y="1131590"/>
          <a:ext cx="41044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Стрелка вправо 30"/>
          <p:cNvSpPr/>
          <p:nvPr/>
        </p:nvSpPr>
        <p:spPr>
          <a:xfrm rot="20556030">
            <a:off x="1259632" y="1635646"/>
            <a:ext cx="1008112" cy="576064"/>
          </a:xfrm>
          <a:prstGeom prst="rightArrow">
            <a:avLst/>
          </a:prstGeom>
          <a:solidFill>
            <a:srgbClr val="3E943A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+37%</a:t>
            </a:r>
            <a:endParaRPr lang="ru-RU" dirty="0"/>
          </a:p>
        </p:txBody>
      </p:sp>
      <p:graphicFrame>
        <p:nvGraphicFramePr>
          <p:cNvPr id="32" name="Диаграмма 31"/>
          <p:cNvGraphicFramePr/>
          <p:nvPr/>
        </p:nvGraphicFramePr>
        <p:xfrm>
          <a:off x="4499992" y="1131590"/>
          <a:ext cx="41044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424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539552" y="915566"/>
            <a:ext cx="3744416" cy="3744416"/>
            <a:chOff x="539552" y="1203598"/>
            <a:chExt cx="3744416" cy="374441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39552" y="1203598"/>
              <a:ext cx="3744416" cy="37444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3568" y="1275606"/>
              <a:ext cx="2664296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Полномочия МО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3568" y="4011910"/>
              <a:ext cx="2376264" cy="73866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Пенсии за выслугу лет</a:t>
              </a:r>
            </a:p>
            <a:p>
              <a:r>
                <a:rPr lang="ru-RU" sz="1400" dirty="0" smtClean="0">
                  <a:solidFill>
                    <a:schemeClr val="bg1"/>
                  </a:solidFill>
                </a:rPr>
                <a:t>муниципальным служащим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3568" y="2787774"/>
              <a:ext cx="2376264" cy="116955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Жилищные субсидии: многодетным семьям, молодым семьям, работникам учреждений бюджетной сферы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3568" y="1779662"/>
              <a:ext cx="2376264" cy="95410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Проездные билеты для студентов, пенсионеров и детей из многодетных семей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91880" y="1275606"/>
              <a:ext cx="754550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39%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31840" y="1779662"/>
              <a:ext cx="1080120" cy="95410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5,9 млн.руб.</a:t>
              </a:r>
            </a:p>
            <a:p>
              <a:endParaRPr lang="ru-RU" sz="1400" dirty="0" smtClean="0">
                <a:solidFill>
                  <a:schemeClr val="bg1"/>
                </a:solidFill>
              </a:endParaRPr>
            </a:p>
            <a:p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31840" y="2787774"/>
              <a:ext cx="1080120" cy="116955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5,1 млн.руб.</a:t>
              </a:r>
            </a:p>
            <a:p>
              <a:endParaRPr lang="ru-RU" sz="1400" dirty="0" smtClean="0">
                <a:solidFill>
                  <a:schemeClr val="bg1"/>
                </a:solidFill>
              </a:endParaRPr>
            </a:p>
            <a:p>
              <a:endParaRPr lang="ru-RU" sz="1400" dirty="0" smtClean="0">
                <a:solidFill>
                  <a:schemeClr val="bg1"/>
                </a:solidFill>
              </a:endParaRPr>
            </a:p>
            <a:p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31840" y="4011910"/>
              <a:ext cx="1080120" cy="73866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3,5 млн.руб.</a:t>
              </a:r>
            </a:p>
            <a:p>
              <a:pPr algn="ctr"/>
              <a:endParaRPr lang="ru-RU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788024" y="915566"/>
            <a:ext cx="3744416" cy="3744416"/>
            <a:chOff x="4788024" y="1203598"/>
            <a:chExt cx="3744416" cy="374441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788024" y="1203598"/>
              <a:ext cx="3744416" cy="37444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32040" y="1275606"/>
              <a:ext cx="2592288" cy="33855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Полномочия субъекта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68344" y="1275606"/>
              <a:ext cx="754550" cy="33855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</a:rPr>
                <a:t>61%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32040" y="1707654"/>
              <a:ext cx="2376264" cy="11695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Поддержка детей-сирот: содержание ребенка в семье опекуна, приобретение жилых помещений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80312" y="1707654"/>
              <a:ext cx="1080120" cy="11695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15,7 млн.руб.</a:t>
              </a:r>
            </a:p>
            <a:p>
              <a:pPr algn="ctr"/>
              <a:endParaRPr lang="ru-RU" sz="1400" dirty="0" smtClean="0">
                <a:solidFill>
                  <a:schemeClr val="bg1"/>
                </a:solidFill>
              </a:endParaRPr>
            </a:p>
            <a:p>
              <a:endParaRPr lang="ru-RU" sz="1400" dirty="0" smtClean="0">
                <a:solidFill>
                  <a:schemeClr val="bg1"/>
                </a:solidFill>
              </a:endParaRPr>
            </a:p>
            <a:p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32040" y="2931790"/>
              <a:ext cx="2376264" cy="73866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Компенсация родительской платы в ДОУ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80312" y="2931790"/>
              <a:ext cx="1080120" cy="73866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5,4 млн.руб.</a:t>
              </a:r>
            </a:p>
            <a:p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32040" y="3723878"/>
              <a:ext cx="2376264" cy="523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Отдел опеки и попечительства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80312" y="3723878"/>
              <a:ext cx="1080120" cy="523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1,5 млн.руб.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32040" y="4299942"/>
              <a:ext cx="2376264" cy="523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</a:rPr>
                <a:t>Поддержка детей-инвалидов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80312" y="4299942"/>
              <a:ext cx="1080120" cy="523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bg1"/>
                  </a:solidFill>
                </a:rPr>
                <a:t>0,2 млн.руб.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Заголовок 1"/>
          <p:cNvSpPr txBox="1">
            <a:spLocks/>
          </p:cNvSpPr>
          <p:nvPr/>
        </p:nvSpPr>
        <p:spPr>
          <a:xfrm>
            <a:off x="0" y="0"/>
            <a:ext cx="9144000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Расходы по разделу «</a:t>
            </a: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Социальная политика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 2023 год, млн. рублей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676456" y="-20538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70919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Объем расходов на содержание органов местного самоуправления, млн. рублей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987574"/>
          <a:ext cx="87484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372200" y="1203598"/>
            <a:ext cx="2771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Норматив  формирования расходов на ОМСУ в общем объеме расходов бюджета - 4,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2% </a:t>
            </a:r>
          </a:p>
        </p:txBody>
      </p:sp>
      <p:sp>
        <p:nvSpPr>
          <p:cNvPr id="9" name="TextBox 8"/>
          <p:cNvSpPr txBox="1"/>
          <p:nvPr/>
        </p:nvSpPr>
        <p:spPr>
          <a:xfrm rot="20904696">
            <a:off x="2222401" y="134448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+11%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952614">
            <a:off x="4166618" y="112845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8676456" y="0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95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Исполнение адресной инвестиционной программы развития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ЗАТО г. Радужный Владимирской области в 2023 году, в млн. рублей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676456" y="0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323528" y="843558"/>
          <a:ext cx="3840088" cy="376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Овал 11"/>
          <p:cNvSpPr/>
          <p:nvPr/>
        </p:nvSpPr>
        <p:spPr>
          <a:xfrm>
            <a:off x="1691680" y="2427734"/>
            <a:ext cx="1008112" cy="64807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232,2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939902"/>
            <a:ext cx="1610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Федеральный бюджет</a:t>
            </a:r>
          </a:p>
          <a:p>
            <a:pPr algn="ctr"/>
            <a:r>
              <a:rPr lang="ru-RU" sz="1600" dirty="0" smtClean="0"/>
              <a:t>186,1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059832" y="1203598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Областной бюджет</a:t>
            </a:r>
          </a:p>
          <a:p>
            <a:pPr algn="ctr"/>
            <a:r>
              <a:rPr lang="ru-RU" sz="1600" dirty="0" smtClean="0"/>
              <a:t>28,1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699542"/>
            <a:ext cx="1887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/>
              <a:t>Местный бюджет</a:t>
            </a:r>
          </a:p>
          <a:p>
            <a:pPr algn="ctr"/>
            <a:r>
              <a:rPr lang="ru-RU" sz="1600" dirty="0" smtClean="0"/>
              <a:t>18,0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843558"/>
            <a:ext cx="345638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Приобретение жилых помещений для граждан, нуждающихся в улучшении жилищных условий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746237"/>
            <a:ext cx="345638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Строительство станции водоподготовки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2427734"/>
            <a:ext cx="345638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Строительство автостоянки в 3 квартале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0" y="3101288"/>
            <a:ext cx="345638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Приобретение жилых помещений детям-сиротам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8172400" y="843558"/>
            <a:ext cx="79208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ru-RU" sz="1600" dirty="0" smtClean="0"/>
              <a:t>22,6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8172400" y="1744725"/>
            <a:ext cx="79208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ru-RU" sz="1600" dirty="0" smtClean="0"/>
              <a:t>197,8</a:t>
            </a:r>
          </a:p>
          <a:p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8172400" y="3102032"/>
            <a:ext cx="79208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ru-RU" sz="1600" dirty="0" smtClean="0"/>
              <a:t>4,6</a:t>
            </a:r>
          </a:p>
          <a:p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8172400" y="2427734"/>
            <a:ext cx="79208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ru-RU" sz="1600" dirty="0" smtClean="0"/>
              <a:t>7,0</a:t>
            </a:r>
          </a:p>
          <a:p>
            <a:pPr algn="ctr"/>
            <a:endParaRPr lang="ru-RU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786431"/>
            <a:ext cx="345638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ПСД на строительство сетей наружного освещения автомобильной дороги в квартале 7/1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8172400" y="3795886"/>
            <a:ext cx="792088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ru-RU" sz="1600" dirty="0" smtClean="0"/>
              <a:t>0,2</a:t>
            </a:r>
          </a:p>
          <a:p>
            <a:pPr algn="ctr"/>
            <a:endParaRPr lang="ru-RU" sz="1600" dirty="0" smtClean="0"/>
          </a:p>
          <a:p>
            <a:pPr algn="ctr"/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95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Реализация мероприятий национальных проектов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2023 году, в млн. рублей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8676456" y="0"/>
            <a:ext cx="467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393990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Федеральный бюджет 194,2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422793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Областной бюджет 10,7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451596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Местный бюджет 9,9</a:t>
            </a:r>
            <a:endParaRPr lang="ru-RU" sz="14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-252536" y="627534"/>
            <a:ext cx="4032448" cy="3600400"/>
            <a:chOff x="251520" y="627534"/>
            <a:chExt cx="4032448" cy="3600400"/>
          </a:xfrm>
        </p:grpSpPr>
        <p:graphicFrame>
          <p:nvGraphicFramePr>
            <p:cNvPr id="15" name="Диаграмма 14"/>
            <p:cNvGraphicFramePr/>
            <p:nvPr/>
          </p:nvGraphicFramePr>
          <p:xfrm>
            <a:off x="251520" y="627534"/>
            <a:ext cx="4032448" cy="3600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Овал 16"/>
            <p:cNvSpPr/>
            <p:nvPr/>
          </p:nvSpPr>
          <p:spPr>
            <a:xfrm>
              <a:off x="1763688" y="1923678"/>
              <a:ext cx="1008112" cy="100811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214,9</a:t>
              </a:r>
              <a:endParaRPr lang="ru-RU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79512" y="4024267"/>
            <a:ext cx="144016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4312299"/>
            <a:ext cx="144016" cy="14401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4587974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3E94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5856" y="865038"/>
            <a:ext cx="56886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202,6</a:t>
            </a:r>
            <a:r>
              <a:rPr lang="ru-RU" sz="1600" dirty="0" smtClean="0"/>
              <a:t> - «Жилье и городская среда» (благоустройство трех дворовых территорий многоквартирных домов, строительство станции водоподготовки)</a:t>
            </a:r>
          </a:p>
          <a:p>
            <a:endParaRPr lang="ru-RU" sz="1000" b="1" dirty="0" smtClean="0"/>
          </a:p>
          <a:p>
            <a:r>
              <a:rPr lang="ru-RU" sz="1600" b="1" dirty="0" smtClean="0"/>
              <a:t>7,7</a:t>
            </a:r>
            <a:r>
              <a:rPr lang="ru-RU" sz="1600" dirty="0" smtClean="0"/>
              <a:t> - «Безопасные качественные дороги» (ремонт автодороги от офиса «Электон» до ГИБДД, приобретение мобильного </a:t>
            </a:r>
            <a:r>
              <a:rPr lang="ru-RU" sz="1600" dirty="0" err="1" smtClean="0"/>
              <a:t>автогородка</a:t>
            </a:r>
            <a:r>
              <a:rPr lang="ru-RU" sz="1600" dirty="0" smtClean="0"/>
              <a:t> для школы)</a:t>
            </a:r>
          </a:p>
          <a:p>
            <a:endParaRPr lang="ru-RU" sz="1000" dirty="0" smtClean="0"/>
          </a:p>
          <a:p>
            <a:r>
              <a:rPr lang="ru-RU" sz="1600" b="1" dirty="0" smtClean="0"/>
              <a:t>4,4 </a:t>
            </a:r>
            <a:r>
              <a:rPr lang="ru-RU" sz="1600" dirty="0" smtClean="0"/>
              <a:t>- «Культура» (приобретение музыкальных инструментов, оборудования и учебных пособий для ДШИ)</a:t>
            </a:r>
            <a:endParaRPr lang="ru-RU" sz="1600" b="1" dirty="0" smtClean="0"/>
          </a:p>
          <a:p>
            <a:endParaRPr lang="ru-RU" sz="1000" b="1" dirty="0" smtClean="0"/>
          </a:p>
          <a:p>
            <a:r>
              <a:rPr lang="ru-RU" sz="1600" b="1" dirty="0" smtClean="0"/>
              <a:t>0,1</a:t>
            </a:r>
            <a:r>
              <a:rPr lang="ru-RU" sz="1600" dirty="0" smtClean="0"/>
              <a:t> - «Демография» (приобретение спортивного инвентаря для ДЮСШ)</a:t>
            </a:r>
          </a:p>
          <a:p>
            <a:endParaRPr lang="ru-RU" sz="1000" b="1" dirty="0" smtClean="0"/>
          </a:p>
          <a:p>
            <a:r>
              <a:rPr lang="ru-RU" sz="1600" b="1" dirty="0" smtClean="0"/>
              <a:t>0,1 </a:t>
            </a:r>
            <a:r>
              <a:rPr lang="ru-RU" sz="1600" dirty="0" smtClean="0"/>
              <a:t>-</a:t>
            </a:r>
            <a:r>
              <a:rPr lang="en-US" sz="1600" dirty="0" smtClean="0"/>
              <a:t> </a:t>
            </a:r>
            <a:r>
              <a:rPr lang="ru-RU" sz="1600" dirty="0" smtClean="0"/>
              <a:t>«Образование» (обеспечение деятельности советников директора по воспитанию и взаимодействию с детскими общественными объединениями)</a:t>
            </a:r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7143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55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Динамика поступлений собственных доходов в бюджет </a:t>
            </a:r>
            <a:b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ЗАТО г. Радужный Владимирской области в 2023 году, млн. рублей</a:t>
            </a:r>
            <a:endParaRPr lang="ru-RU" sz="2400" dirty="0">
              <a:solidFill>
                <a:sysClr val="windowText" lastClr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699792" y="1059582"/>
          <a:ext cx="3048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5580112" y="1059582"/>
          <a:ext cx="3048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323528" y="915566"/>
          <a:ext cx="84969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 rot="20666790">
            <a:off x="1651965" y="1005261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+19%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331660">
            <a:off x="3528861" y="132118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+16%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0392520">
            <a:off x="5688528" y="246844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+37%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19948439">
            <a:off x="1569726" y="2440921"/>
            <a:ext cx="1080120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E9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+31,4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 rot="19948439">
            <a:off x="3657959" y="2584937"/>
            <a:ext cx="1080120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E9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+22,2</a:t>
            </a:r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 rot="20299179">
            <a:off x="5752429" y="2830537"/>
            <a:ext cx="1080120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E9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+9,2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55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Поступление налоговых доходов в бюджет </a:t>
            </a:r>
            <a:b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ЗАТО г. Радужный Владимирской области в 2023 году, млн. рублей</a:t>
            </a:r>
            <a:endParaRPr lang="ru-RU" sz="2400" dirty="0">
              <a:solidFill>
                <a:sysClr val="windowText" lastClr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67545" y="987574"/>
          <a:ext cx="8136903" cy="385656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581006"/>
                <a:gridCol w="1225635"/>
                <a:gridCol w="1226499"/>
                <a:gridCol w="1103763"/>
              </a:tblGrid>
              <a:tr h="86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Наименование дохода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Исполнение 2022 года, млн. руб.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Исполнение 2023 года, млн. руб.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% роста,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(снижения)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0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Налог на доходы физических лиц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101,2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126,8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+25%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50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Акцизы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3,1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3,1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08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Налоги на совокупный доход (ЕНВД, УСН, патентная система налогообложения)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15,0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13,2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12%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866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Имущественные налоги (налог на имущество физических лиц, земельный налог, транспортный налог с физических лиц)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20,2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18,9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-6%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50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Государственная пошлина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1,3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-23%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50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140,8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163,0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+16%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55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Поступление неналоговых доходов в бюджет </a:t>
            </a:r>
            <a:b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ЗАТО г. Радужный Владимирской области в 2023 году, млн. рублей</a:t>
            </a:r>
            <a:endParaRPr lang="ru-RU" sz="2400" dirty="0">
              <a:solidFill>
                <a:sysClr val="windowText" lastClr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843558"/>
          <a:ext cx="8208912" cy="3993896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4798341"/>
                <a:gridCol w="1218491"/>
                <a:gridCol w="1096470"/>
                <a:gridCol w="1095610"/>
              </a:tblGrid>
              <a:tr h="770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дохода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Исполнение 2022 года, 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Исполнение 2023 года, 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роста, (снижения)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Доходы, получаемые в виде арендной платы за земельные участки и муниципальное имущество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11,7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9,5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-19%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53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Прочие поступления от использования имущества, находящегося в муниципальной собственности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1,8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-10%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30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Платежи при пользовании природными ресурсами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1,6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3,7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+131%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53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8,4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10,2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+21%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535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Доходы от продажи материальных и нематериальных активов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увеличение в 14 раз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30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Штрафы, санкции, возмещение ущерба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0,8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-0,25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  <a:tr h="30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25,1</a:t>
                      </a:r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34,3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+37%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7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919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бюджет ЗАТО г. Радужный Владимирской области, млн. рублей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699542"/>
          <a:ext cx="86409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Стрелка вправо 15"/>
          <p:cNvSpPr/>
          <p:nvPr/>
        </p:nvSpPr>
        <p:spPr>
          <a:xfrm rot="20556030">
            <a:off x="791760" y="808275"/>
            <a:ext cx="782589" cy="361764"/>
          </a:xfrm>
          <a:prstGeom prst="rightArrow">
            <a:avLst/>
          </a:prstGeom>
          <a:solidFill>
            <a:srgbClr val="3E943A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+42%</a:t>
            </a:r>
            <a:endParaRPr lang="ru-RU" sz="1600" dirty="0"/>
          </a:p>
        </p:txBody>
      </p:sp>
      <p:sp>
        <p:nvSpPr>
          <p:cNvPr id="17" name="Стрелка вправо 16"/>
          <p:cNvSpPr/>
          <p:nvPr/>
        </p:nvSpPr>
        <p:spPr>
          <a:xfrm rot="20556030">
            <a:off x="3600148" y="2916562"/>
            <a:ext cx="920016" cy="383298"/>
          </a:xfrm>
          <a:prstGeom prst="rightArrow">
            <a:avLst/>
          </a:prstGeom>
          <a:solidFill>
            <a:srgbClr val="3E943A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 5 раз</a:t>
            </a:r>
            <a:endParaRPr lang="ru-RU" sz="1600" dirty="0"/>
          </a:p>
        </p:txBody>
      </p:sp>
      <p:sp>
        <p:nvSpPr>
          <p:cNvPr id="18" name="Стрелка вправо 17"/>
          <p:cNvSpPr/>
          <p:nvPr/>
        </p:nvSpPr>
        <p:spPr>
          <a:xfrm rot="20556030">
            <a:off x="5117526" y="3098546"/>
            <a:ext cx="692344" cy="383297"/>
          </a:xfrm>
          <a:prstGeom prst="rightArrow">
            <a:avLst/>
          </a:prstGeom>
          <a:solidFill>
            <a:srgbClr val="3E943A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+7%</a:t>
            </a:r>
            <a:endParaRPr lang="ru-RU" sz="1600" dirty="0"/>
          </a:p>
        </p:txBody>
      </p:sp>
      <p:sp>
        <p:nvSpPr>
          <p:cNvPr id="19" name="Стрелка вправо 18"/>
          <p:cNvSpPr/>
          <p:nvPr/>
        </p:nvSpPr>
        <p:spPr>
          <a:xfrm rot="20556030">
            <a:off x="6341244" y="3265836"/>
            <a:ext cx="851303" cy="404830"/>
          </a:xfrm>
          <a:prstGeom prst="rightArrow">
            <a:avLst/>
          </a:prstGeom>
          <a:solidFill>
            <a:srgbClr val="3E943A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+216%</a:t>
            </a:r>
            <a:endParaRPr lang="ru-RU" sz="1600" dirty="0"/>
          </a:p>
        </p:txBody>
      </p:sp>
      <p:sp>
        <p:nvSpPr>
          <p:cNvPr id="20" name="Стрелка вправо 19"/>
          <p:cNvSpPr/>
          <p:nvPr/>
        </p:nvSpPr>
        <p:spPr>
          <a:xfrm rot="1086641">
            <a:off x="2451619" y="2521477"/>
            <a:ext cx="660792" cy="361764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-3%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437195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Безвозмездные поступления</a:t>
            </a:r>
            <a:endParaRPr lang="ru-RU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195736" y="455872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Дотации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491880" y="458797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Субсидии</a:t>
            </a:r>
            <a:endParaRPr lang="ru-RU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788024" y="458797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Субвенции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300192" y="458797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Иные МТ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Структура расходов бюджета ЗАТО г. Радужный  Владимирской области за 2023 год, млн. рублей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051720" y="627534"/>
          <a:ext cx="489654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115616" y="843558"/>
            <a:ext cx="147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Образование 359,8 (35%)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35896" y="3147814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Расходы на развитие жилищно-коммунального комплекса и отраслей национальной экономики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441,8 (43%)</a:t>
            </a:r>
            <a:endParaRPr lang="ru-RU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76256" y="771550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Общегосударственные вопросы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109,6 (11%)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52320" y="2787774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Национальная экономика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77,2 (8%)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520" y="1203598"/>
            <a:ext cx="1259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Культура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56,3 (5%)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851670"/>
            <a:ext cx="1331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политика 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37,3 (4%)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4288" y="1563638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безопасность </a:t>
            </a:r>
          </a:p>
          <a:p>
            <a:pPr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18,9 (2%)</a:t>
            </a: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2643758"/>
            <a:ext cx="1547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Физкультура 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и спорт 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5,1 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9552" y="365187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СМИ </a:t>
            </a:r>
          </a:p>
          <a:p>
            <a:pPr algn="r"/>
            <a:r>
              <a:rPr lang="ru-RU" sz="1400" dirty="0" smtClean="0">
                <a:latin typeface="Arial" pitchFamily="34" charset="0"/>
                <a:cs typeface="Arial" pitchFamily="34" charset="0"/>
              </a:rPr>
              <a:t>4,1 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&lt;1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995936" y="2283718"/>
            <a:ext cx="1080120" cy="864096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1032,9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0" y="1563638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Расходы на социальную сферу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462,6 (45%)</a:t>
            </a:r>
            <a:endParaRPr lang="ru-RU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2" name="Прямая соединительная линия 21"/>
          <p:cNvCxnSpPr>
            <a:stCxn id="20" idx="1"/>
            <a:endCxn id="24" idx="3"/>
          </p:cNvCxnSpPr>
          <p:nvPr/>
        </p:nvCxnSpPr>
        <p:spPr>
          <a:xfrm flipH="1" flipV="1">
            <a:off x="2591272" y="1105168"/>
            <a:ext cx="180528" cy="827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0" idx="1"/>
            <a:endCxn id="28" idx="3"/>
          </p:cNvCxnSpPr>
          <p:nvPr/>
        </p:nvCxnSpPr>
        <p:spPr>
          <a:xfrm flipH="1" flipV="1">
            <a:off x="1511152" y="1465208"/>
            <a:ext cx="1260648" cy="467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0" idx="3"/>
            <a:endCxn id="20" idx="1"/>
          </p:cNvCxnSpPr>
          <p:nvPr/>
        </p:nvCxnSpPr>
        <p:spPr>
          <a:xfrm flipV="1">
            <a:off x="1331640" y="1932970"/>
            <a:ext cx="144016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2" idx="3"/>
            <a:endCxn id="20" idx="1"/>
          </p:cNvCxnSpPr>
          <p:nvPr/>
        </p:nvCxnSpPr>
        <p:spPr>
          <a:xfrm flipV="1">
            <a:off x="1547664" y="1932970"/>
            <a:ext cx="122413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004048" y="177966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Другие отрасли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128,5 (12%)</a:t>
            </a:r>
            <a:endParaRPr lang="ru-RU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2" name="Прямая соединительная линия 61"/>
          <p:cNvCxnSpPr>
            <a:stCxn id="25" idx="3"/>
            <a:endCxn id="27" idx="1"/>
          </p:cNvCxnSpPr>
          <p:nvPr/>
        </p:nvCxnSpPr>
        <p:spPr>
          <a:xfrm flipV="1">
            <a:off x="6156176" y="3157106"/>
            <a:ext cx="1296144" cy="575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0" idx="3"/>
            <a:endCxn id="26" idx="1"/>
          </p:cNvCxnSpPr>
          <p:nvPr/>
        </p:nvCxnSpPr>
        <p:spPr>
          <a:xfrm flipV="1">
            <a:off x="6444208" y="1140882"/>
            <a:ext cx="432048" cy="900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60" idx="3"/>
            <a:endCxn id="31" idx="1"/>
          </p:cNvCxnSpPr>
          <p:nvPr/>
        </p:nvCxnSpPr>
        <p:spPr>
          <a:xfrm flipV="1">
            <a:off x="6444208" y="1932970"/>
            <a:ext cx="720080" cy="108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20" idx="1"/>
            <a:endCxn id="33" idx="3"/>
          </p:cNvCxnSpPr>
          <p:nvPr/>
        </p:nvCxnSpPr>
        <p:spPr>
          <a:xfrm flipH="1">
            <a:off x="1691680" y="1932970"/>
            <a:ext cx="1080120" cy="198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6876256" y="3795886"/>
            <a:ext cx="1440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Жилищно-коммунальное хозяйство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364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,6 (35%)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1" name="Прямая соединительная линия 210"/>
          <p:cNvCxnSpPr>
            <a:stCxn id="25" idx="3"/>
            <a:endCxn id="195" idx="1"/>
          </p:cNvCxnSpPr>
          <p:nvPr/>
        </p:nvCxnSpPr>
        <p:spPr>
          <a:xfrm>
            <a:off x="6156176" y="3732590"/>
            <a:ext cx="720080" cy="540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Структура расходов бюджета ЗАТО г. Радужный  Владимирской области за 2023 год, млн. рублей</a:t>
            </a: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8604448" y="0"/>
            <a:ext cx="539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23530" y="823020"/>
            <a:ext cx="4176463" cy="398097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СФЕРАМ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15708" y="1364441"/>
            <a:ext cx="2428102" cy="847269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Социальная сфера </a:t>
            </a:r>
          </a:p>
          <a:p>
            <a:pPr algn="ctr">
              <a:defRPr/>
            </a:pP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462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915817" y="2571750"/>
            <a:ext cx="1512168" cy="1008112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95537" y="2571750"/>
            <a:ext cx="2428101" cy="1016808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Поддержка ЖКХ и отраслей экономики </a:t>
            </a:r>
          </a:p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441,8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915817" y="1359971"/>
            <a:ext cx="1536171" cy="864096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5708" y="3884721"/>
            <a:ext cx="2428101" cy="847269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 отрасли</a:t>
            </a:r>
          </a:p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128,5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15817" y="3867894"/>
            <a:ext cx="1512168" cy="864096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59833" y="771550"/>
            <a:ext cx="123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удельный вес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716017" y="823020"/>
            <a:ext cx="4176463" cy="398097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ВИДАМ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808195" y="1364441"/>
            <a:ext cx="2428102" cy="847269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Оплата труда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445,8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308304" y="2571750"/>
            <a:ext cx="1512168" cy="1008112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788024" y="2571750"/>
            <a:ext cx="2428101" cy="1016808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Капитальные расходы</a:t>
            </a:r>
          </a:p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232,2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304" y="1359971"/>
            <a:ext cx="1536171" cy="851739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808195" y="3884721"/>
            <a:ext cx="2428101" cy="847269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354,9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308304" y="3867894"/>
            <a:ext cx="1512168" cy="864096"/>
          </a:xfrm>
          <a:prstGeom prst="rect">
            <a:avLst/>
          </a:prstGeom>
          <a:solidFill>
            <a:srgbClr val="ABD7F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34%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452320" y="771550"/>
            <a:ext cx="123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удельный вес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ysClr val="windowText" lastClr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Направления расходов бюджета города по разделу «Общегосударственные вопросы» за 2023 год, млн. рублей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91880" y="444395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Содержание МКУ «УАЗ»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8855968" y="0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Диаграмма 34"/>
          <p:cNvGraphicFramePr/>
          <p:nvPr/>
        </p:nvGraphicFramePr>
        <p:xfrm>
          <a:off x="1259632" y="627534"/>
          <a:ext cx="6552728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436096" y="444395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Содержание ОМСУ и многофункциональных центров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Выгнутая вверх стрелка 37"/>
          <p:cNvSpPr/>
          <p:nvPr/>
        </p:nvSpPr>
        <p:spPr>
          <a:xfrm rot="20527928">
            <a:off x="5859863" y="2723202"/>
            <a:ext cx="773225" cy="298486"/>
          </a:xfrm>
          <a:prstGeom prst="curvedDownArrow">
            <a:avLst/>
          </a:prstGeom>
          <a:solidFill>
            <a:srgbClr val="CC3300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 rot="20666790">
            <a:off x="3884214" y="1855468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+13%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20557813">
            <a:off x="5751138" y="2422181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+20%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20527928">
            <a:off x="3961294" y="2119467"/>
            <a:ext cx="773225" cy="298486"/>
          </a:xfrm>
          <a:prstGeom prst="curvedDownArrow">
            <a:avLst/>
          </a:prstGeom>
          <a:solidFill>
            <a:srgbClr val="CC3300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2" name="Выгнутая вверх стрелка 41"/>
          <p:cNvSpPr/>
          <p:nvPr/>
        </p:nvSpPr>
        <p:spPr>
          <a:xfrm rot="20527928">
            <a:off x="2043439" y="898288"/>
            <a:ext cx="773225" cy="298486"/>
          </a:xfrm>
          <a:prstGeom prst="curvedDownArrow">
            <a:avLst/>
          </a:prstGeom>
          <a:solidFill>
            <a:srgbClr val="CC3300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 rot="20557813">
            <a:off x="1906506" y="654573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+16%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47664" y="451596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Всего расходов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</p:bldLst>
  </p:timing>
</p:sld>
</file>

<file path=ppt/theme/theme1.xml><?xml version="1.0" encoding="utf-8"?>
<a:theme xmlns:a="http://schemas.openxmlformats.org/drawingml/2006/main" name="Тема 201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2019</Template>
  <TotalTime>0</TotalTime>
  <Words>1701</Words>
  <Application>Microsoft Office PowerPoint</Application>
  <PresentationFormat>Экран (16:9)</PresentationFormat>
  <Paragraphs>568</Paragraphs>
  <Slides>24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2019</vt:lpstr>
      <vt:lpstr>Слайд 1</vt:lpstr>
      <vt:lpstr>Слайд 2</vt:lpstr>
      <vt:lpstr>Динамика поступлений собственных доходов в бюджет  ЗАТО г. Радужный Владимирской области в 2023 году, млн. рублей</vt:lpstr>
      <vt:lpstr>Поступление налоговых доходов в бюджет  ЗАТО г. Радужный Владимирской области в 2023 году, млн. рублей</vt:lpstr>
      <vt:lpstr>Поступление неналоговых доходов в бюджет  ЗАТО г. Радужный Владимирской области в 2023 году, млн. рублей</vt:lpstr>
      <vt:lpstr>Безвозмездные поступления в бюджет ЗАТО г. Радужный Владимирской области, млн. рублей</vt:lpstr>
      <vt:lpstr>Структура расходов бюджета ЗАТО г. Радужный  Владимирской области за 2023 год, млн. рублей</vt:lpstr>
      <vt:lpstr>Структура расходов бюджета ЗАТО г. Радужный  Владимирской области за 2023 год, млн. рублей</vt:lpstr>
      <vt:lpstr>Направления расходов бюджета города по разделу «Общегосударственные вопросы» за 2023 год, млн. рублей</vt:lpstr>
      <vt:lpstr>Направления расходов бюджета города по разделу  «Национальная безопасность и правоохранительная деятельность»  за 2023 год, млн. рублей</vt:lpstr>
      <vt:lpstr>Расходы муниципального дорожного фонда ЗАТО г. Радужный Владимирской области за 2023 год, млн. рублей</vt:lpstr>
      <vt:lpstr>Расходы по разделу «Жилищно-коммунальное хозяйство»  за 2023 год, млн. рублей</vt:lpstr>
      <vt:lpstr>Слайд 13</vt:lpstr>
      <vt:lpstr>Слайд 14</vt:lpstr>
      <vt:lpstr>Основные показатели организации дошкольного образования  на территории ЗАТО г. Радужный Владимирской области</vt:lpstr>
      <vt:lpstr>Основные показатели организации общего образования  на территории ЗАТО г. Радужный Владимирской области</vt:lpstr>
      <vt:lpstr>Основные показатели организации дополнительного образования  на территории ЗАТО г. Радужный Владимирской области</vt:lpstr>
      <vt:lpstr>Основные показатели организации отдыха детей на территории ЗАТО г. Радужный Владимирской области</vt:lpstr>
      <vt:lpstr>Слайд 19</vt:lpstr>
      <vt:lpstr>Слайд 20</vt:lpstr>
      <vt:lpstr>Объем расходов на содержание органов местного самоуправления, млн. рублей</vt:lpstr>
      <vt:lpstr>Исполнение адресной инвестиционной программы развития  ЗАТО г. Радужный Владимирской области в 2023 году, в млн. рублей</vt:lpstr>
      <vt:lpstr>Реализация мероприятий национальных проектов  в 2023 году, в млн. рублей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Широкоэкранная презентация</dc:title>
  <dc:creator/>
  <cp:lastModifiedBy/>
  <cp:revision>9</cp:revision>
  <dcterms:created xsi:type="dcterms:W3CDTF">2010-11-02T13:08:20Z</dcterms:created>
  <dcterms:modified xsi:type="dcterms:W3CDTF">2024-04-09T13:19:12Z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