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8" r:id="rId4"/>
  </p:sldMasterIdLst>
  <p:notesMasterIdLst>
    <p:notesMasterId r:id="rId13"/>
  </p:notesMasterIdLst>
  <p:sldIdLst>
    <p:sldId id="323" r:id="rId5"/>
    <p:sldId id="311" r:id="rId6"/>
    <p:sldId id="312" r:id="rId7"/>
    <p:sldId id="320" r:id="rId8"/>
    <p:sldId id="318" r:id="rId9"/>
    <p:sldId id="321" r:id="rId10"/>
    <p:sldId id="310" r:id="rId11"/>
    <p:sldId id="32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15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5226" autoAdjust="0"/>
  </p:normalViewPr>
  <p:slideViewPr>
    <p:cSldViewPr snapToGrid="0">
      <p:cViewPr>
        <p:scale>
          <a:sx n="66" d="100"/>
          <a:sy n="66" d="100"/>
        </p:scale>
        <p:origin x="-917" y="-4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8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BD328-E125-4159-A119-D7B9F589F3F3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5E8F1A7-BA3C-4521-9056-341A4D21B2A5}">
      <dgm:prSet phldrT="[Текст]"/>
      <dgm:spPr/>
      <dgm:t>
        <a:bodyPr/>
        <a:lstStyle/>
        <a:p>
          <a:r>
            <a:rPr lang="ru-RU" dirty="0" smtClean="0"/>
            <a:t>Местный бюджет</a:t>
          </a:r>
          <a:endParaRPr lang="ru-RU" dirty="0"/>
        </a:p>
      </dgm:t>
    </dgm:pt>
    <dgm:pt modelId="{8807CDBA-62DF-4B32-9EDC-290F03F84AD5}" type="parTrans" cxnId="{FB843ACA-4B0A-4F4A-A636-181031A91FD0}">
      <dgm:prSet/>
      <dgm:spPr/>
      <dgm:t>
        <a:bodyPr/>
        <a:lstStyle/>
        <a:p>
          <a:endParaRPr lang="ru-RU"/>
        </a:p>
      </dgm:t>
    </dgm:pt>
    <dgm:pt modelId="{1A497E46-B9CB-4239-AE6E-1CE53F4EA4BF}" type="sibTrans" cxnId="{FB843ACA-4B0A-4F4A-A636-181031A91FD0}">
      <dgm:prSet/>
      <dgm:spPr/>
      <dgm:t>
        <a:bodyPr/>
        <a:lstStyle/>
        <a:p>
          <a:endParaRPr lang="ru-RU"/>
        </a:p>
      </dgm:t>
    </dgm:pt>
    <dgm:pt modelId="{C62C60B2-0600-461F-89F7-E19D8104CDD8}">
      <dgm:prSet phldrT="[Текст]"/>
      <dgm:spPr/>
      <dgm:t>
        <a:bodyPr/>
        <a:lstStyle/>
        <a:p>
          <a:r>
            <a:rPr lang="ru-RU" dirty="0" smtClean="0"/>
            <a:t>Ремонт здания </a:t>
          </a:r>
          <a:endParaRPr lang="ru-RU" dirty="0"/>
        </a:p>
      </dgm:t>
    </dgm:pt>
    <dgm:pt modelId="{89314088-3065-45DF-A9B3-ECF0E202EB37}" type="parTrans" cxnId="{56615B3C-5F56-4499-8C6E-13914C940698}">
      <dgm:prSet/>
      <dgm:spPr/>
      <dgm:t>
        <a:bodyPr/>
        <a:lstStyle/>
        <a:p>
          <a:endParaRPr lang="ru-RU"/>
        </a:p>
      </dgm:t>
    </dgm:pt>
    <dgm:pt modelId="{D7E570C6-FA77-49F4-BA74-728098DECEE4}" type="sibTrans" cxnId="{56615B3C-5F56-4499-8C6E-13914C940698}">
      <dgm:prSet/>
      <dgm:spPr/>
      <dgm:t>
        <a:bodyPr/>
        <a:lstStyle/>
        <a:p>
          <a:endParaRPr lang="ru-RU"/>
        </a:p>
      </dgm:t>
    </dgm:pt>
    <dgm:pt modelId="{D05F0C99-CC9B-4023-A57F-D531AE861A33}">
      <dgm:prSet phldrT="[Текст]"/>
      <dgm:spPr/>
      <dgm:t>
        <a:bodyPr/>
        <a:lstStyle/>
        <a:p>
          <a:r>
            <a:rPr lang="ru-RU" dirty="0" smtClean="0"/>
            <a:t>Областной бюджет  </a:t>
          </a:r>
          <a:endParaRPr lang="ru-RU" dirty="0"/>
        </a:p>
      </dgm:t>
    </dgm:pt>
    <dgm:pt modelId="{158A46DC-6EBD-40D3-894E-1849DD058AD6}" type="parTrans" cxnId="{F869F70E-C9B6-4CB1-8EC3-89B260ECF60E}">
      <dgm:prSet/>
      <dgm:spPr/>
      <dgm:t>
        <a:bodyPr/>
        <a:lstStyle/>
        <a:p>
          <a:endParaRPr lang="ru-RU"/>
        </a:p>
      </dgm:t>
    </dgm:pt>
    <dgm:pt modelId="{2F585B6A-9003-4A35-A404-A7CA14821DF0}" type="sibTrans" cxnId="{F869F70E-C9B6-4CB1-8EC3-89B260ECF60E}">
      <dgm:prSet/>
      <dgm:spPr/>
      <dgm:t>
        <a:bodyPr/>
        <a:lstStyle/>
        <a:p>
          <a:endParaRPr lang="ru-RU"/>
        </a:p>
      </dgm:t>
    </dgm:pt>
    <dgm:pt modelId="{040E616C-2C19-4EFF-880F-9D9DDA45BEBF}">
      <dgm:prSet phldrT="[Текст]"/>
      <dgm:spPr/>
      <dgm:t>
        <a:bodyPr/>
        <a:lstStyle/>
        <a:p>
          <a:r>
            <a:rPr lang="ru-RU" dirty="0" smtClean="0"/>
            <a:t>Формирование материально-технической базы (за счет средств инициативного </a:t>
          </a:r>
          <a:r>
            <a:rPr lang="ru-RU" dirty="0" err="1" smtClean="0"/>
            <a:t>бюджетирования</a:t>
          </a:r>
          <a:r>
            <a:rPr lang="ru-RU" dirty="0" smtClean="0"/>
            <a:t>)</a:t>
          </a:r>
          <a:endParaRPr lang="ru-RU" dirty="0"/>
        </a:p>
      </dgm:t>
    </dgm:pt>
    <dgm:pt modelId="{9297DD22-F5B9-4E17-9A27-7D5286C02FA2}" type="parTrans" cxnId="{01FBBF7F-C883-40CE-BDC8-82BDEC398667}">
      <dgm:prSet/>
      <dgm:spPr/>
      <dgm:t>
        <a:bodyPr/>
        <a:lstStyle/>
        <a:p>
          <a:endParaRPr lang="ru-RU"/>
        </a:p>
      </dgm:t>
    </dgm:pt>
    <dgm:pt modelId="{88216BBC-B1D8-43DF-A0F7-7FB41E008607}" type="sibTrans" cxnId="{01FBBF7F-C883-40CE-BDC8-82BDEC398667}">
      <dgm:prSet/>
      <dgm:spPr/>
      <dgm:t>
        <a:bodyPr/>
        <a:lstStyle/>
        <a:p>
          <a:endParaRPr lang="ru-RU"/>
        </a:p>
      </dgm:t>
    </dgm:pt>
    <dgm:pt modelId="{430A5F6E-84D9-41B8-8D50-6D32E34B876C}" type="pres">
      <dgm:prSet presAssocID="{6C3BD328-E125-4159-A119-D7B9F589F3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1D81DB-CD30-46E7-817C-370BD55F433B}" type="pres">
      <dgm:prSet presAssocID="{35E8F1A7-BA3C-4521-9056-341A4D21B2A5}" presName="linNode" presStyleCnt="0"/>
      <dgm:spPr/>
    </dgm:pt>
    <dgm:pt modelId="{06C443AF-6131-435D-9F12-CA564199853D}" type="pres">
      <dgm:prSet presAssocID="{35E8F1A7-BA3C-4521-9056-341A4D21B2A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53F24-93DB-4746-9257-9A7B1D405ACB}" type="pres">
      <dgm:prSet presAssocID="{35E8F1A7-BA3C-4521-9056-341A4D21B2A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364AB-4259-4F0E-942A-A66A03AA43D3}" type="pres">
      <dgm:prSet presAssocID="{1A497E46-B9CB-4239-AE6E-1CE53F4EA4BF}" presName="sp" presStyleCnt="0"/>
      <dgm:spPr/>
    </dgm:pt>
    <dgm:pt modelId="{054C2D48-CF6A-4B29-B028-CC5AC16A2B3B}" type="pres">
      <dgm:prSet presAssocID="{D05F0C99-CC9B-4023-A57F-D531AE861A33}" presName="linNode" presStyleCnt="0"/>
      <dgm:spPr/>
    </dgm:pt>
    <dgm:pt modelId="{168775D9-09EA-435B-B0CD-17873A5010D1}" type="pres">
      <dgm:prSet presAssocID="{D05F0C99-CC9B-4023-A57F-D531AE861A3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1B6E4-7AF9-4FB6-BA8A-A8BCD183B4B9}" type="pres">
      <dgm:prSet presAssocID="{D05F0C99-CC9B-4023-A57F-D531AE861A3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9F70E-C9B6-4CB1-8EC3-89B260ECF60E}" srcId="{6C3BD328-E125-4159-A119-D7B9F589F3F3}" destId="{D05F0C99-CC9B-4023-A57F-D531AE861A33}" srcOrd="1" destOrd="0" parTransId="{158A46DC-6EBD-40D3-894E-1849DD058AD6}" sibTransId="{2F585B6A-9003-4A35-A404-A7CA14821DF0}"/>
    <dgm:cxn modelId="{9C5BBF38-3F91-4D36-81C9-CBCA1CBD59B2}" type="presOf" srcId="{D05F0C99-CC9B-4023-A57F-D531AE861A33}" destId="{168775D9-09EA-435B-B0CD-17873A5010D1}" srcOrd="0" destOrd="0" presId="urn:microsoft.com/office/officeart/2005/8/layout/vList5"/>
    <dgm:cxn modelId="{918E049E-7063-4F6E-AE1C-8D4119CDE621}" type="presOf" srcId="{35E8F1A7-BA3C-4521-9056-341A4D21B2A5}" destId="{06C443AF-6131-435D-9F12-CA564199853D}" srcOrd="0" destOrd="0" presId="urn:microsoft.com/office/officeart/2005/8/layout/vList5"/>
    <dgm:cxn modelId="{E9128D06-F2A6-485E-869D-9F1BF4FF23FB}" type="presOf" srcId="{6C3BD328-E125-4159-A119-D7B9F589F3F3}" destId="{430A5F6E-84D9-41B8-8D50-6D32E34B876C}" srcOrd="0" destOrd="0" presId="urn:microsoft.com/office/officeart/2005/8/layout/vList5"/>
    <dgm:cxn modelId="{6FF89454-76D0-4DEC-AD4E-4C1E448E2318}" type="presOf" srcId="{040E616C-2C19-4EFF-880F-9D9DDA45BEBF}" destId="{0121B6E4-7AF9-4FB6-BA8A-A8BCD183B4B9}" srcOrd="0" destOrd="0" presId="urn:microsoft.com/office/officeart/2005/8/layout/vList5"/>
    <dgm:cxn modelId="{56615B3C-5F56-4499-8C6E-13914C940698}" srcId="{35E8F1A7-BA3C-4521-9056-341A4D21B2A5}" destId="{C62C60B2-0600-461F-89F7-E19D8104CDD8}" srcOrd="0" destOrd="0" parTransId="{89314088-3065-45DF-A9B3-ECF0E202EB37}" sibTransId="{D7E570C6-FA77-49F4-BA74-728098DECEE4}"/>
    <dgm:cxn modelId="{1FCE284D-6377-457B-AD9A-1B19A658335A}" type="presOf" srcId="{C62C60B2-0600-461F-89F7-E19D8104CDD8}" destId="{EB553F24-93DB-4746-9257-9A7B1D405ACB}" srcOrd="0" destOrd="0" presId="urn:microsoft.com/office/officeart/2005/8/layout/vList5"/>
    <dgm:cxn modelId="{FB843ACA-4B0A-4F4A-A636-181031A91FD0}" srcId="{6C3BD328-E125-4159-A119-D7B9F589F3F3}" destId="{35E8F1A7-BA3C-4521-9056-341A4D21B2A5}" srcOrd="0" destOrd="0" parTransId="{8807CDBA-62DF-4B32-9EDC-290F03F84AD5}" sibTransId="{1A497E46-B9CB-4239-AE6E-1CE53F4EA4BF}"/>
    <dgm:cxn modelId="{01FBBF7F-C883-40CE-BDC8-82BDEC398667}" srcId="{D05F0C99-CC9B-4023-A57F-D531AE861A33}" destId="{040E616C-2C19-4EFF-880F-9D9DDA45BEBF}" srcOrd="0" destOrd="0" parTransId="{9297DD22-F5B9-4E17-9A27-7D5286C02FA2}" sibTransId="{88216BBC-B1D8-43DF-A0F7-7FB41E008607}"/>
    <dgm:cxn modelId="{7E7726CA-717B-4BC7-84C5-C3E9173246AC}" type="presParOf" srcId="{430A5F6E-84D9-41B8-8D50-6D32E34B876C}" destId="{481D81DB-CD30-46E7-817C-370BD55F433B}" srcOrd="0" destOrd="0" presId="urn:microsoft.com/office/officeart/2005/8/layout/vList5"/>
    <dgm:cxn modelId="{7B123424-6ED7-4AE0-8C42-6A00E785B059}" type="presParOf" srcId="{481D81DB-CD30-46E7-817C-370BD55F433B}" destId="{06C443AF-6131-435D-9F12-CA564199853D}" srcOrd="0" destOrd="0" presId="urn:microsoft.com/office/officeart/2005/8/layout/vList5"/>
    <dgm:cxn modelId="{A453ABF0-15EB-4490-9C89-BDD55976DEF0}" type="presParOf" srcId="{481D81DB-CD30-46E7-817C-370BD55F433B}" destId="{EB553F24-93DB-4746-9257-9A7B1D405ACB}" srcOrd="1" destOrd="0" presId="urn:microsoft.com/office/officeart/2005/8/layout/vList5"/>
    <dgm:cxn modelId="{FF860B13-854C-46B8-9A03-5174BE6F0C6B}" type="presParOf" srcId="{430A5F6E-84D9-41B8-8D50-6D32E34B876C}" destId="{33C364AB-4259-4F0E-942A-A66A03AA43D3}" srcOrd="1" destOrd="0" presId="urn:microsoft.com/office/officeart/2005/8/layout/vList5"/>
    <dgm:cxn modelId="{38B92DEC-ED60-4D8A-99CC-C39C162E323F}" type="presParOf" srcId="{430A5F6E-84D9-41B8-8D50-6D32E34B876C}" destId="{054C2D48-CF6A-4B29-B028-CC5AC16A2B3B}" srcOrd="2" destOrd="0" presId="urn:microsoft.com/office/officeart/2005/8/layout/vList5"/>
    <dgm:cxn modelId="{D86CCB1D-C3E2-41A0-8602-8912E3800503}" type="presParOf" srcId="{054C2D48-CF6A-4B29-B028-CC5AC16A2B3B}" destId="{168775D9-09EA-435B-B0CD-17873A5010D1}" srcOrd="0" destOrd="0" presId="urn:microsoft.com/office/officeart/2005/8/layout/vList5"/>
    <dgm:cxn modelId="{729FF31C-1083-4E98-A9B1-8A2FDA9159B0}" type="presParOf" srcId="{054C2D48-CF6A-4B29-B028-CC5AC16A2B3B}" destId="{0121B6E4-7AF9-4FB6-BA8A-A8BCD183B4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3BD328-E125-4159-A119-D7B9F589F3F3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5E8F1A7-BA3C-4521-9056-341A4D21B2A5}">
      <dgm:prSet phldrT="[Текст]"/>
      <dgm:spPr/>
      <dgm:t>
        <a:bodyPr/>
        <a:lstStyle/>
        <a:p>
          <a:r>
            <a:rPr lang="ru-RU" dirty="0" smtClean="0"/>
            <a:t>Отдел по молодежной политике</a:t>
          </a:r>
          <a:endParaRPr lang="ru-RU" dirty="0"/>
        </a:p>
      </dgm:t>
    </dgm:pt>
    <dgm:pt modelId="{8807CDBA-62DF-4B32-9EDC-290F03F84AD5}" type="parTrans" cxnId="{FB843ACA-4B0A-4F4A-A636-181031A91FD0}">
      <dgm:prSet/>
      <dgm:spPr/>
      <dgm:t>
        <a:bodyPr/>
        <a:lstStyle/>
        <a:p>
          <a:endParaRPr lang="ru-RU"/>
        </a:p>
      </dgm:t>
    </dgm:pt>
    <dgm:pt modelId="{1A497E46-B9CB-4239-AE6E-1CE53F4EA4BF}" type="sibTrans" cxnId="{FB843ACA-4B0A-4F4A-A636-181031A91FD0}">
      <dgm:prSet/>
      <dgm:spPr/>
      <dgm:t>
        <a:bodyPr/>
        <a:lstStyle/>
        <a:p>
          <a:endParaRPr lang="ru-RU"/>
        </a:p>
      </dgm:t>
    </dgm:pt>
    <dgm:pt modelId="{C62C60B2-0600-461F-89F7-E19D8104CDD8}">
      <dgm:prSet phldrT="[Текст]"/>
      <dgm:spPr/>
      <dgm:t>
        <a:bodyPr/>
        <a:lstStyle/>
        <a:p>
          <a:r>
            <a:rPr lang="ru-RU" dirty="0" smtClean="0"/>
            <a:t>Разработка программы культурно -образовательных и </a:t>
          </a:r>
          <a:r>
            <a:rPr lang="ru-RU" dirty="0" err="1" smtClean="0"/>
            <a:t>досуговых</a:t>
          </a:r>
          <a:r>
            <a:rPr lang="ru-RU" dirty="0" smtClean="0"/>
            <a:t> мероприятий</a:t>
          </a:r>
          <a:endParaRPr lang="ru-RU" dirty="0"/>
        </a:p>
      </dgm:t>
    </dgm:pt>
    <dgm:pt modelId="{89314088-3065-45DF-A9B3-ECF0E202EB37}" type="parTrans" cxnId="{56615B3C-5F56-4499-8C6E-13914C940698}">
      <dgm:prSet/>
      <dgm:spPr/>
      <dgm:t>
        <a:bodyPr/>
        <a:lstStyle/>
        <a:p>
          <a:endParaRPr lang="ru-RU"/>
        </a:p>
      </dgm:t>
    </dgm:pt>
    <dgm:pt modelId="{D7E570C6-FA77-49F4-BA74-728098DECEE4}" type="sibTrans" cxnId="{56615B3C-5F56-4499-8C6E-13914C940698}">
      <dgm:prSet/>
      <dgm:spPr/>
      <dgm:t>
        <a:bodyPr/>
        <a:lstStyle/>
        <a:p>
          <a:endParaRPr lang="ru-RU"/>
        </a:p>
      </dgm:t>
    </dgm:pt>
    <dgm:pt modelId="{D05F0C99-CC9B-4023-A57F-D531AE861A33}">
      <dgm:prSet phldrT="[Текст]"/>
      <dgm:spPr/>
      <dgm:t>
        <a:bodyPr/>
        <a:lstStyle/>
        <a:p>
          <a:r>
            <a:rPr lang="ru-RU" dirty="0" smtClean="0"/>
            <a:t>СМИ, Активисты </a:t>
          </a:r>
          <a:endParaRPr lang="ru-RU" dirty="0"/>
        </a:p>
      </dgm:t>
    </dgm:pt>
    <dgm:pt modelId="{158A46DC-6EBD-40D3-894E-1849DD058AD6}" type="parTrans" cxnId="{F869F70E-C9B6-4CB1-8EC3-89B260ECF60E}">
      <dgm:prSet/>
      <dgm:spPr/>
      <dgm:t>
        <a:bodyPr/>
        <a:lstStyle/>
        <a:p>
          <a:endParaRPr lang="ru-RU"/>
        </a:p>
      </dgm:t>
    </dgm:pt>
    <dgm:pt modelId="{2F585B6A-9003-4A35-A404-A7CA14821DF0}" type="sibTrans" cxnId="{F869F70E-C9B6-4CB1-8EC3-89B260ECF60E}">
      <dgm:prSet/>
      <dgm:spPr/>
      <dgm:t>
        <a:bodyPr/>
        <a:lstStyle/>
        <a:p>
          <a:endParaRPr lang="ru-RU"/>
        </a:p>
      </dgm:t>
    </dgm:pt>
    <dgm:pt modelId="{040E616C-2C19-4EFF-880F-9D9DDA45BEBF}">
      <dgm:prSet phldrT="[Текст]"/>
      <dgm:spPr/>
      <dgm:t>
        <a:bodyPr/>
        <a:lstStyle/>
        <a:p>
          <a:r>
            <a:rPr lang="ru-RU" dirty="0" smtClean="0"/>
            <a:t>Рекламная кампания, привлечение молодежи</a:t>
          </a:r>
          <a:endParaRPr lang="ru-RU" dirty="0"/>
        </a:p>
      </dgm:t>
    </dgm:pt>
    <dgm:pt modelId="{9297DD22-F5B9-4E17-9A27-7D5286C02FA2}" type="parTrans" cxnId="{01FBBF7F-C883-40CE-BDC8-82BDEC398667}">
      <dgm:prSet/>
      <dgm:spPr/>
      <dgm:t>
        <a:bodyPr/>
        <a:lstStyle/>
        <a:p>
          <a:endParaRPr lang="ru-RU"/>
        </a:p>
      </dgm:t>
    </dgm:pt>
    <dgm:pt modelId="{88216BBC-B1D8-43DF-A0F7-7FB41E008607}" type="sibTrans" cxnId="{01FBBF7F-C883-40CE-BDC8-82BDEC398667}">
      <dgm:prSet/>
      <dgm:spPr/>
      <dgm:t>
        <a:bodyPr/>
        <a:lstStyle/>
        <a:p>
          <a:endParaRPr lang="ru-RU"/>
        </a:p>
      </dgm:t>
    </dgm:pt>
    <dgm:pt modelId="{430A5F6E-84D9-41B8-8D50-6D32E34B876C}" type="pres">
      <dgm:prSet presAssocID="{6C3BD328-E125-4159-A119-D7B9F589F3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1D81DB-CD30-46E7-817C-370BD55F433B}" type="pres">
      <dgm:prSet presAssocID="{35E8F1A7-BA3C-4521-9056-341A4D21B2A5}" presName="linNode" presStyleCnt="0"/>
      <dgm:spPr/>
    </dgm:pt>
    <dgm:pt modelId="{06C443AF-6131-435D-9F12-CA564199853D}" type="pres">
      <dgm:prSet presAssocID="{35E8F1A7-BA3C-4521-9056-341A4D21B2A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53F24-93DB-4746-9257-9A7B1D405ACB}" type="pres">
      <dgm:prSet presAssocID="{35E8F1A7-BA3C-4521-9056-341A4D21B2A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364AB-4259-4F0E-942A-A66A03AA43D3}" type="pres">
      <dgm:prSet presAssocID="{1A497E46-B9CB-4239-AE6E-1CE53F4EA4BF}" presName="sp" presStyleCnt="0"/>
      <dgm:spPr/>
    </dgm:pt>
    <dgm:pt modelId="{054C2D48-CF6A-4B29-B028-CC5AC16A2B3B}" type="pres">
      <dgm:prSet presAssocID="{D05F0C99-CC9B-4023-A57F-D531AE861A33}" presName="linNode" presStyleCnt="0"/>
      <dgm:spPr/>
    </dgm:pt>
    <dgm:pt modelId="{168775D9-09EA-435B-B0CD-17873A5010D1}" type="pres">
      <dgm:prSet presAssocID="{D05F0C99-CC9B-4023-A57F-D531AE861A3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1B6E4-7AF9-4FB6-BA8A-A8BCD183B4B9}" type="pres">
      <dgm:prSet presAssocID="{D05F0C99-CC9B-4023-A57F-D531AE861A3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9F70E-C9B6-4CB1-8EC3-89B260ECF60E}" srcId="{6C3BD328-E125-4159-A119-D7B9F589F3F3}" destId="{D05F0C99-CC9B-4023-A57F-D531AE861A33}" srcOrd="1" destOrd="0" parTransId="{158A46DC-6EBD-40D3-894E-1849DD058AD6}" sibTransId="{2F585B6A-9003-4A35-A404-A7CA14821DF0}"/>
    <dgm:cxn modelId="{56615B3C-5F56-4499-8C6E-13914C940698}" srcId="{35E8F1A7-BA3C-4521-9056-341A4D21B2A5}" destId="{C62C60B2-0600-461F-89F7-E19D8104CDD8}" srcOrd="0" destOrd="0" parTransId="{89314088-3065-45DF-A9B3-ECF0E202EB37}" sibTransId="{D7E570C6-FA77-49F4-BA74-728098DECEE4}"/>
    <dgm:cxn modelId="{E5DBD6E9-AE4E-4551-9311-AFEB4E76E7B9}" type="presOf" srcId="{35E8F1A7-BA3C-4521-9056-341A4D21B2A5}" destId="{06C443AF-6131-435D-9F12-CA564199853D}" srcOrd="0" destOrd="0" presId="urn:microsoft.com/office/officeart/2005/8/layout/vList5"/>
    <dgm:cxn modelId="{DF60C901-E8CF-47C8-AD82-B28384077652}" type="presOf" srcId="{C62C60B2-0600-461F-89F7-E19D8104CDD8}" destId="{EB553F24-93DB-4746-9257-9A7B1D405ACB}" srcOrd="0" destOrd="0" presId="urn:microsoft.com/office/officeart/2005/8/layout/vList5"/>
    <dgm:cxn modelId="{FB843ACA-4B0A-4F4A-A636-181031A91FD0}" srcId="{6C3BD328-E125-4159-A119-D7B9F589F3F3}" destId="{35E8F1A7-BA3C-4521-9056-341A4D21B2A5}" srcOrd="0" destOrd="0" parTransId="{8807CDBA-62DF-4B32-9EDC-290F03F84AD5}" sibTransId="{1A497E46-B9CB-4239-AE6E-1CE53F4EA4BF}"/>
    <dgm:cxn modelId="{399A069B-334C-44DA-8D57-1782823D0438}" type="presOf" srcId="{D05F0C99-CC9B-4023-A57F-D531AE861A33}" destId="{168775D9-09EA-435B-B0CD-17873A5010D1}" srcOrd="0" destOrd="0" presId="urn:microsoft.com/office/officeart/2005/8/layout/vList5"/>
    <dgm:cxn modelId="{59AE19E4-BA87-4102-B1C2-CCCC7A17B6E7}" type="presOf" srcId="{6C3BD328-E125-4159-A119-D7B9F589F3F3}" destId="{430A5F6E-84D9-41B8-8D50-6D32E34B876C}" srcOrd="0" destOrd="0" presId="urn:microsoft.com/office/officeart/2005/8/layout/vList5"/>
    <dgm:cxn modelId="{01FBBF7F-C883-40CE-BDC8-82BDEC398667}" srcId="{D05F0C99-CC9B-4023-A57F-D531AE861A33}" destId="{040E616C-2C19-4EFF-880F-9D9DDA45BEBF}" srcOrd="0" destOrd="0" parTransId="{9297DD22-F5B9-4E17-9A27-7D5286C02FA2}" sibTransId="{88216BBC-B1D8-43DF-A0F7-7FB41E008607}"/>
    <dgm:cxn modelId="{8CF73E6E-8E92-4B1D-BABF-F23A72B95C1C}" type="presOf" srcId="{040E616C-2C19-4EFF-880F-9D9DDA45BEBF}" destId="{0121B6E4-7AF9-4FB6-BA8A-A8BCD183B4B9}" srcOrd="0" destOrd="0" presId="urn:microsoft.com/office/officeart/2005/8/layout/vList5"/>
    <dgm:cxn modelId="{805C99BE-1795-4859-814A-D6AC8BD8A8EE}" type="presParOf" srcId="{430A5F6E-84D9-41B8-8D50-6D32E34B876C}" destId="{481D81DB-CD30-46E7-817C-370BD55F433B}" srcOrd="0" destOrd="0" presId="urn:microsoft.com/office/officeart/2005/8/layout/vList5"/>
    <dgm:cxn modelId="{2ED870B5-602A-4A3F-895D-728C2B827EF2}" type="presParOf" srcId="{481D81DB-CD30-46E7-817C-370BD55F433B}" destId="{06C443AF-6131-435D-9F12-CA564199853D}" srcOrd="0" destOrd="0" presId="urn:microsoft.com/office/officeart/2005/8/layout/vList5"/>
    <dgm:cxn modelId="{702031DA-AA01-4F28-B46C-F94B40B85E03}" type="presParOf" srcId="{481D81DB-CD30-46E7-817C-370BD55F433B}" destId="{EB553F24-93DB-4746-9257-9A7B1D405ACB}" srcOrd="1" destOrd="0" presId="urn:microsoft.com/office/officeart/2005/8/layout/vList5"/>
    <dgm:cxn modelId="{982E7DBC-CBD7-4765-8532-91B7615C96D7}" type="presParOf" srcId="{430A5F6E-84D9-41B8-8D50-6D32E34B876C}" destId="{33C364AB-4259-4F0E-942A-A66A03AA43D3}" srcOrd="1" destOrd="0" presId="urn:microsoft.com/office/officeart/2005/8/layout/vList5"/>
    <dgm:cxn modelId="{BCCB3ED6-E64F-4748-98B5-C8F6D35E2D0E}" type="presParOf" srcId="{430A5F6E-84D9-41B8-8D50-6D32E34B876C}" destId="{054C2D48-CF6A-4B29-B028-CC5AC16A2B3B}" srcOrd="2" destOrd="0" presId="urn:microsoft.com/office/officeart/2005/8/layout/vList5"/>
    <dgm:cxn modelId="{2F34E4DA-088A-4D6D-A6A7-41EE9E2F8CDD}" type="presParOf" srcId="{054C2D48-CF6A-4B29-B028-CC5AC16A2B3B}" destId="{168775D9-09EA-435B-B0CD-17873A5010D1}" srcOrd="0" destOrd="0" presId="urn:microsoft.com/office/officeart/2005/8/layout/vList5"/>
    <dgm:cxn modelId="{5D46F7CB-6C7A-4940-ACBF-1A1AD8A82763}" type="presParOf" srcId="{054C2D48-CF6A-4B29-B028-CC5AC16A2B3B}" destId="{0121B6E4-7AF9-4FB6-BA8A-A8BCD183B4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553F24-93DB-4746-9257-9A7B1D405ACB}">
      <dsp:nvSpPr>
        <dsp:cNvPr id="0" name=""/>
        <dsp:cNvSpPr/>
      </dsp:nvSpPr>
      <dsp:spPr>
        <a:xfrm rot="5400000">
          <a:off x="5902212" y="-2405209"/>
          <a:ext cx="955264" cy="60045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Ремонт здания </a:t>
          </a:r>
          <a:endParaRPr lang="ru-RU" sz="1900" kern="1200" dirty="0"/>
        </a:p>
      </dsp:txBody>
      <dsp:txXfrm rot="5400000">
        <a:off x="5902212" y="-2405209"/>
        <a:ext cx="955264" cy="6004560"/>
      </dsp:txXfrm>
    </dsp:sp>
    <dsp:sp modelId="{06C443AF-6131-435D-9F12-CA564199853D}">
      <dsp:nvSpPr>
        <dsp:cNvPr id="0" name=""/>
        <dsp:cNvSpPr/>
      </dsp:nvSpPr>
      <dsp:spPr>
        <a:xfrm>
          <a:off x="0" y="29"/>
          <a:ext cx="3377565" cy="11940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Местный бюджет</a:t>
          </a:r>
          <a:endParaRPr lang="ru-RU" sz="3500" kern="1200" dirty="0"/>
        </a:p>
      </dsp:txBody>
      <dsp:txXfrm>
        <a:off x="0" y="29"/>
        <a:ext cx="3377565" cy="1194080"/>
      </dsp:txXfrm>
    </dsp:sp>
    <dsp:sp modelId="{0121B6E4-7AF9-4FB6-BA8A-A8BCD183B4B9}">
      <dsp:nvSpPr>
        <dsp:cNvPr id="0" name=""/>
        <dsp:cNvSpPr/>
      </dsp:nvSpPr>
      <dsp:spPr>
        <a:xfrm rot="5400000">
          <a:off x="5902212" y="-1151425"/>
          <a:ext cx="955264" cy="60045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Формирование материально-технической базы (за счет средств инициативного </a:t>
          </a:r>
          <a:r>
            <a:rPr lang="ru-RU" sz="1900" kern="1200" dirty="0" err="1" smtClean="0"/>
            <a:t>бюджетирования</a:t>
          </a:r>
          <a:r>
            <a:rPr lang="ru-RU" sz="1900" kern="1200" dirty="0" smtClean="0"/>
            <a:t>)</a:t>
          </a:r>
          <a:endParaRPr lang="ru-RU" sz="1900" kern="1200" dirty="0"/>
        </a:p>
      </dsp:txBody>
      <dsp:txXfrm rot="5400000">
        <a:off x="5902212" y="-1151425"/>
        <a:ext cx="955264" cy="6004560"/>
      </dsp:txXfrm>
    </dsp:sp>
    <dsp:sp modelId="{168775D9-09EA-435B-B0CD-17873A5010D1}">
      <dsp:nvSpPr>
        <dsp:cNvPr id="0" name=""/>
        <dsp:cNvSpPr/>
      </dsp:nvSpPr>
      <dsp:spPr>
        <a:xfrm>
          <a:off x="0" y="1253814"/>
          <a:ext cx="3377565" cy="11940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Областной бюджет  </a:t>
          </a:r>
          <a:endParaRPr lang="ru-RU" sz="3500" kern="1200" dirty="0"/>
        </a:p>
      </dsp:txBody>
      <dsp:txXfrm>
        <a:off x="0" y="1253814"/>
        <a:ext cx="3377565" cy="1194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553F24-93DB-4746-9257-9A7B1D405ACB}">
      <dsp:nvSpPr>
        <dsp:cNvPr id="0" name=""/>
        <dsp:cNvSpPr/>
      </dsp:nvSpPr>
      <dsp:spPr>
        <a:xfrm rot="5400000">
          <a:off x="5902212" y="-2405209"/>
          <a:ext cx="955264" cy="60045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Разработка программы культурно -образовательных и </a:t>
          </a:r>
          <a:r>
            <a:rPr lang="ru-RU" sz="2100" kern="1200" dirty="0" err="1" smtClean="0"/>
            <a:t>досуговых</a:t>
          </a:r>
          <a:r>
            <a:rPr lang="ru-RU" sz="2100" kern="1200" dirty="0" smtClean="0"/>
            <a:t> мероприятий</a:t>
          </a:r>
          <a:endParaRPr lang="ru-RU" sz="2100" kern="1200" dirty="0"/>
        </a:p>
      </dsp:txBody>
      <dsp:txXfrm rot="5400000">
        <a:off x="5902212" y="-2405209"/>
        <a:ext cx="955264" cy="6004560"/>
      </dsp:txXfrm>
    </dsp:sp>
    <dsp:sp modelId="{06C443AF-6131-435D-9F12-CA564199853D}">
      <dsp:nvSpPr>
        <dsp:cNvPr id="0" name=""/>
        <dsp:cNvSpPr/>
      </dsp:nvSpPr>
      <dsp:spPr>
        <a:xfrm>
          <a:off x="0" y="29"/>
          <a:ext cx="3377565" cy="11940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Отдел по молодежной политике</a:t>
          </a:r>
          <a:endParaRPr lang="ru-RU" sz="2400" kern="1200" dirty="0"/>
        </a:p>
      </dsp:txBody>
      <dsp:txXfrm>
        <a:off x="0" y="29"/>
        <a:ext cx="3377565" cy="1194080"/>
      </dsp:txXfrm>
    </dsp:sp>
    <dsp:sp modelId="{0121B6E4-7AF9-4FB6-BA8A-A8BCD183B4B9}">
      <dsp:nvSpPr>
        <dsp:cNvPr id="0" name=""/>
        <dsp:cNvSpPr/>
      </dsp:nvSpPr>
      <dsp:spPr>
        <a:xfrm rot="5400000">
          <a:off x="5902212" y="-1151425"/>
          <a:ext cx="955264" cy="60045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Рекламная кампания, привлечение молодежи</a:t>
          </a:r>
          <a:endParaRPr lang="ru-RU" sz="2100" kern="1200" dirty="0"/>
        </a:p>
      </dsp:txBody>
      <dsp:txXfrm rot="5400000">
        <a:off x="5902212" y="-1151425"/>
        <a:ext cx="955264" cy="6004560"/>
      </dsp:txXfrm>
    </dsp:sp>
    <dsp:sp modelId="{168775D9-09EA-435B-B0CD-17873A5010D1}">
      <dsp:nvSpPr>
        <dsp:cNvPr id="0" name=""/>
        <dsp:cNvSpPr/>
      </dsp:nvSpPr>
      <dsp:spPr>
        <a:xfrm>
          <a:off x="0" y="1253814"/>
          <a:ext cx="3377565" cy="11940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СМИ, Активисты </a:t>
          </a:r>
          <a:endParaRPr lang="ru-RU" sz="2400" kern="1200" dirty="0"/>
        </a:p>
      </dsp:txBody>
      <dsp:txXfrm>
        <a:off x="0" y="1253814"/>
        <a:ext cx="3377565" cy="1194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B1857-7F2F-4FA5-AC91-CA6CB406E5ED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AFB1-1A0D-4465-9C69-5C319B14D7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427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F3A8F-B976-406D-827A-8714EFF80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159" y="1348536"/>
            <a:ext cx="4076458" cy="3654827"/>
          </a:xfrm>
        </p:spPr>
        <p:txBody>
          <a:bodyPr anchor="b">
            <a:normAutofit/>
          </a:bodyPr>
          <a:lstStyle>
            <a:lvl1pPr algn="r"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A4851079-28FC-41AF-8373-BD8382DEDA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3159" y="5170453"/>
            <a:ext cx="4076458" cy="990197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>
                <a:solidFill>
                  <a:schemeClr val="bg1"/>
                </a:solidFill>
                <a:cs typeface="Calibri"/>
              </a:rPr>
              <a:t>Click to edit master text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D6C3907-3C68-4C02-98EE-B36817B376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7025" y="0"/>
            <a:ext cx="6734974" cy="6858001"/>
          </a:xfrm>
          <a:custGeom>
            <a:avLst/>
            <a:gdLst>
              <a:gd name="connsiteX0" fmla="*/ 1 w 6734974"/>
              <a:gd name="connsiteY0" fmla="*/ 6292661 h 6858001"/>
              <a:gd name="connsiteX1" fmla="*/ 6734974 w 6734974"/>
              <a:gd name="connsiteY1" fmla="*/ 6292661 h 6858001"/>
              <a:gd name="connsiteX2" fmla="*/ 6734974 w 6734974"/>
              <a:gd name="connsiteY2" fmla="*/ 6858001 h 6858001"/>
              <a:gd name="connsiteX3" fmla="*/ 1 w 6734974"/>
              <a:gd name="connsiteY3" fmla="*/ 6858001 h 6858001"/>
              <a:gd name="connsiteX4" fmla="*/ 0 w 6734974"/>
              <a:gd name="connsiteY4" fmla="*/ 0 h 6858001"/>
              <a:gd name="connsiteX5" fmla="*/ 6734973 w 6734974"/>
              <a:gd name="connsiteY5" fmla="*/ 0 h 6858001"/>
              <a:gd name="connsiteX6" fmla="*/ 6734973 w 6734974"/>
              <a:gd name="connsiteY6" fmla="*/ 6256019 h 6858001"/>
              <a:gd name="connsiteX7" fmla="*/ 0 w 6734974"/>
              <a:gd name="connsiteY7" fmla="*/ 625601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4974" h="6858001">
                <a:moveTo>
                  <a:pt x="1" y="6292661"/>
                </a:moveTo>
                <a:lnTo>
                  <a:pt x="6734974" y="6292661"/>
                </a:lnTo>
                <a:lnTo>
                  <a:pt x="6734974" y="6858001"/>
                </a:lnTo>
                <a:lnTo>
                  <a:pt x="1" y="6858001"/>
                </a:lnTo>
                <a:close/>
                <a:moveTo>
                  <a:pt x="0" y="0"/>
                </a:moveTo>
                <a:lnTo>
                  <a:pt x="6734973" y="0"/>
                </a:lnTo>
                <a:lnTo>
                  <a:pt x="6734973" y="6256019"/>
                </a:lnTo>
                <a:lnTo>
                  <a:pt x="0" y="62560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5984E7FD-271C-4B10-826F-A323C479DD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93159" y="6274339"/>
            <a:ext cx="113988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4704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2822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282206" cy="3684588"/>
          </a:xfrm>
        </p:spPr>
        <p:txBody>
          <a:bodyPr>
            <a:noAutofit/>
          </a:bodyPr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6815" y="1681163"/>
            <a:ext cx="32983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46815" y="2505075"/>
            <a:ext cx="3298370" cy="3684588"/>
          </a:xfrm>
        </p:spPr>
        <p:txBody>
          <a:bodyPr>
            <a:noAutofit/>
          </a:bodyPr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EF0B73B7-7EF9-4436-8B85-AC6CB551C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3841" y="1681163"/>
            <a:ext cx="32983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="" xmlns:a16="http://schemas.microsoft.com/office/drawing/2014/main" id="{012A1950-E837-4678-94B1-FA24467145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53841" y="2505075"/>
            <a:ext cx="3298370" cy="3684588"/>
          </a:xfrm>
        </p:spPr>
        <p:txBody>
          <a:bodyPr>
            <a:noAutofit/>
          </a:bodyPr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Graphic 15">
            <a:extLst>
              <a:ext uri="{FF2B5EF4-FFF2-40B4-BE49-F238E27FC236}">
                <a16:creationId xmlns="" xmlns:a16="http://schemas.microsoft.com/office/drawing/2014/main" id="{C425DB15-1B5A-4780-98B4-C0921A42F5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="" xmlns:a16="http://schemas.microsoft.com/office/drawing/2014/main" id="{996A2980-FE4D-41BC-9B3F-DEC465C64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Graphic 14">
            <a:extLst>
              <a:ext uri="{FF2B5EF4-FFF2-40B4-BE49-F238E27FC236}">
                <a16:creationId xmlns="" xmlns:a16="http://schemas.microsoft.com/office/drawing/2014/main" id="{2BBEE260-2DCA-4E68-9719-2D94DA7933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686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E95D367-78A2-47F5-B8D8-808AF3A345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11">
            <a:extLst>
              <a:ext uri="{FF2B5EF4-FFF2-40B4-BE49-F238E27FC236}">
                <a16:creationId xmlns="" xmlns:a16="http://schemas.microsoft.com/office/drawing/2014/main" id="{6109EF88-13AD-41C1-97AF-8C27729818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0">
            <a:extLst>
              <a:ext uri="{FF2B5EF4-FFF2-40B4-BE49-F238E27FC236}">
                <a16:creationId xmlns="" xmlns:a16="http://schemas.microsoft.com/office/drawing/2014/main" id="{45E9990E-4826-4D59-9C78-9A4A6CA115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F2C717-2A7A-4268-8EAA-2647EC66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9031"/>
            <a:ext cx="4984628" cy="1491339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AFC668B-6914-4B3A-B7DF-20E1580B17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814530"/>
            <a:ext cx="4984628" cy="3359258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97407AA4-CC80-45E8-B78C-F0CF175638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4666" y="1678220"/>
            <a:ext cx="4267645" cy="4267645"/>
          </a:xfrm>
          <a:custGeom>
            <a:avLst/>
            <a:gdLst>
              <a:gd name="connsiteX0" fmla="*/ 2133823 w 4267645"/>
              <a:gd name="connsiteY0" fmla="*/ 0 h 4267645"/>
              <a:gd name="connsiteX1" fmla="*/ 4267645 w 4267645"/>
              <a:gd name="connsiteY1" fmla="*/ 2133823 h 4267645"/>
              <a:gd name="connsiteX2" fmla="*/ 2133823 w 4267645"/>
              <a:gd name="connsiteY2" fmla="*/ 4267645 h 4267645"/>
              <a:gd name="connsiteX3" fmla="*/ 0 w 4267645"/>
              <a:gd name="connsiteY3" fmla="*/ 2133823 h 4267645"/>
              <a:gd name="connsiteX4" fmla="*/ 2133823 w 4267645"/>
              <a:gd name="connsiteY4" fmla="*/ 0 h 426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645" h="4267645">
                <a:moveTo>
                  <a:pt x="2133823" y="0"/>
                </a:moveTo>
                <a:cubicBezTo>
                  <a:pt x="3312299" y="0"/>
                  <a:pt x="4267645" y="955346"/>
                  <a:pt x="4267645" y="2133823"/>
                </a:cubicBezTo>
                <a:cubicBezTo>
                  <a:pt x="4267645" y="3312300"/>
                  <a:pt x="3312299" y="4267645"/>
                  <a:pt x="2133823" y="4267645"/>
                </a:cubicBezTo>
                <a:cubicBezTo>
                  <a:pt x="955346" y="4267645"/>
                  <a:pt x="0" y="3312300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3B730DE-0120-46E6-8D3A-600D766F15D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4043382-22FC-496B-AEE9-278F3734E2B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962190" y="623907"/>
            <a:ext cx="41148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288E7F-4AC4-4AE1-9CDB-DE61BFDA66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426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B6CDB3-CB80-4B55-AA7A-C57DCAC8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908" y="894110"/>
            <a:ext cx="5181735" cy="2534890"/>
          </a:xfrm>
        </p:spPr>
        <p:txBody>
          <a:bodyPr anchor="b">
            <a:noAutofit/>
          </a:bodyPr>
          <a:lstStyle>
            <a:lvl1pPr>
              <a:defRPr lang="en-US" sz="5400" b="1" kern="1200" spc="40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24" name="Graphic 13">
            <a:extLst>
              <a:ext uri="{FF2B5EF4-FFF2-40B4-BE49-F238E27FC236}">
                <a16:creationId xmlns="" xmlns:a16="http://schemas.microsoft.com/office/drawing/2014/main" id="{EFD46DF2-E81B-4E77-B06D-F09DC58531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Graphic 12">
            <a:extLst>
              <a:ext uri="{FF2B5EF4-FFF2-40B4-BE49-F238E27FC236}">
                <a16:creationId xmlns="" xmlns:a16="http://schemas.microsoft.com/office/drawing/2014/main" id="{D044CC36-2EFF-44B0-90A3-986DACB7E8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15">
            <a:extLst>
              <a:ext uri="{FF2B5EF4-FFF2-40B4-BE49-F238E27FC236}">
                <a16:creationId xmlns="" xmlns:a16="http://schemas.microsoft.com/office/drawing/2014/main" id="{AAA3D090-A815-4AF9-88CE-94F0B7DD36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="" xmlns:a16="http://schemas.microsoft.com/office/drawing/2014/main" id="{498169C0-3B43-43E5-AC66-3B5B27A466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04905" y="3728425"/>
            <a:ext cx="5181735" cy="2534890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77F553A0-E179-4D32-97DB-0F36799679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0003" y="1856226"/>
            <a:ext cx="2040674" cy="2040674"/>
          </a:xfrm>
          <a:custGeom>
            <a:avLst/>
            <a:gdLst>
              <a:gd name="connsiteX0" fmla="*/ 1020337 w 2040674"/>
              <a:gd name="connsiteY0" fmla="*/ 0 h 2040674"/>
              <a:gd name="connsiteX1" fmla="*/ 2040674 w 2040674"/>
              <a:gd name="connsiteY1" fmla="*/ 1020337 h 2040674"/>
              <a:gd name="connsiteX2" fmla="*/ 1020337 w 2040674"/>
              <a:gd name="connsiteY2" fmla="*/ 2040674 h 2040674"/>
              <a:gd name="connsiteX3" fmla="*/ 0 w 2040674"/>
              <a:gd name="connsiteY3" fmla="*/ 1020337 h 2040674"/>
              <a:gd name="connsiteX4" fmla="*/ 1020337 w 2040674"/>
              <a:gd name="connsiteY4" fmla="*/ 0 h 204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C9BD1CE3-05F6-44F6-B6FB-EB60AB96BE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5160" y="0"/>
            <a:ext cx="2866840" cy="2925044"/>
          </a:xfrm>
          <a:custGeom>
            <a:avLst/>
            <a:gdLst>
              <a:gd name="connsiteX0" fmla="*/ 1437601 w 2866840"/>
              <a:gd name="connsiteY0" fmla="*/ 0 h 2925044"/>
              <a:gd name="connsiteX1" fmla="*/ 1488735 w 2866840"/>
              <a:gd name="connsiteY1" fmla="*/ 0 h 2925044"/>
              <a:gd name="connsiteX2" fmla="*/ 1612768 w 2866840"/>
              <a:gd name="connsiteY2" fmla="*/ 6263 h 2925044"/>
              <a:gd name="connsiteX3" fmla="*/ 2860554 w 2866840"/>
              <a:gd name="connsiteY3" fmla="*/ 1026775 h 2925044"/>
              <a:gd name="connsiteX4" fmla="*/ 2866840 w 2866840"/>
              <a:gd name="connsiteY4" fmla="*/ 1051223 h 2925044"/>
              <a:gd name="connsiteX5" fmla="*/ 2866840 w 2866840"/>
              <a:gd name="connsiteY5" fmla="*/ 1872530 h 2925044"/>
              <a:gd name="connsiteX6" fmla="*/ 2860554 w 2866840"/>
              <a:gd name="connsiteY6" fmla="*/ 1896978 h 2925044"/>
              <a:gd name="connsiteX7" fmla="*/ 1463168 w 2866840"/>
              <a:gd name="connsiteY7" fmla="*/ 2925044 h 2925044"/>
              <a:gd name="connsiteX8" fmla="*/ 0 w 2866840"/>
              <a:gd name="connsiteY8" fmla="*/ 1461877 h 2925044"/>
              <a:gd name="connsiteX9" fmla="*/ 1313568 w 2866840"/>
              <a:gd name="connsiteY9" fmla="*/ 6263 h 292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6840" h="2925044">
                <a:moveTo>
                  <a:pt x="1437601" y="0"/>
                </a:moveTo>
                <a:lnTo>
                  <a:pt x="1488735" y="0"/>
                </a:lnTo>
                <a:lnTo>
                  <a:pt x="1612768" y="6263"/>
                </a:lnTo>
                <a:cubicBezTo>
                  <a:pt x="2203017" y="66206"/>
                  <a:pt x="2689551" y="476982"/>
                  <a:pt x="2860554" y="1026775"/>
                </a:cubicBezTo>
                <a:lnTo>
                  <a:pt x="2866840" y="1051223"/>
                </a:lnTo>
                <a:lnTo>
                  <a:pt x="2866840" y="1872530"/>
                </a:lnTo>
                <a:lnTo>
                  <a:pt x="2860554" y="1896978"/>
                </a:lnTo>
                <a:cubicBezTo>
                  <a:pt x="2675300" y="2492588"/>
                  <a:pt x="2119737" y="2925044"/>
                  <a:pt x="1463168" y="2925044"/>
                </a:cubicBezTo>
                <a:cubicBezTo>
                  <a:pt x="655082" y="2925044"/>
                  <a:pt x="0" y="2269962"/>
                  <a:pt x="0" y="1461877"/>
                </a:cubicBezTo>
                <a:cubicBezTo>
                  <a:pt x="0" y="704296"/>
                  <a:pt x="575756" y="81192"/>
                  <a:pt x="1313568" y="626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86562173-D9DF-4B80-B41C-B2366D8F2C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65227" y="3267983"/>
            <a:ext cx="3726773" cy="3590017"/>
          </a:xfrm>
          <a:custGeom>
            <a:avLst/>
            <a:gdLst>
              <a:gd name="connsiteX0" fmla="*/ 2272751 w 3726773"/>
              <a:gd name="connsiteY0" fmla="*/ 0 h 3590017"/>
              <a:gd name="connsiteX1" fmla="*/ 3718432 w 3726773"/>
              <a:gd name="connsiteY1" fmla="*/ 518986 h 3590017"/>
              <a:gd name="connsiteX2" fmla="*/ 3726773 w 3726773"/>
              <a:gd name="connsiteY2" fmla="*/ 526567 h 3590017"/>
              <a:gd name="connsiteX3" fmla="*/ 3726773 w 3726773"/>
              <a:gd name="connsiteY3" fmla="*/ 3590017 h 3590017"/>
              <a:gd name="connsiteX4" fmla="*/ 422959 w 3726773"/>
              <a:gd name="connsiteY4" fmla="*/ 3590017 h 3590017"/>
              <a:gd name="connsiteX5" fmla="*/ 388150 w 3726773"/>
              <a:gd name="connsiteY5" fmla="*/ 3543469 h 3590017"/>
              <a:gd name="connsiteX6" fmla="*/ 0 w 3726773"/>
              <a:gd name="connsiteY6" fmla="*/ 2272752 h 3590017"/>
              <a:gd name="connsiteX7" fmla="*/ 2272751 w 3726773"/>
              <a:gd name="connsiteY7" fmla="*/ 0 h 359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6773" h="3590017">
                <a:moveTo>
                  <a:pt x="2272751" y="0"/>
                </a:moveTo>
                <a:cubicBezTo>
                  <a:pt x="2821903" y="0"/>
                  <a:pt x="3325566" y="194765"/>
                  <a:pt x="3718432" y="518986"/>
                </a:cubicBezTo>
                <a:lnTo>
                  <a:pt x="3726773" y="526567"/>
                </a:lnTo>
                <a:lnTo>
                  <a:pt x="3726773" y="3590017"/>
                </a:lnTo>
                <a:lnTo>
                  <a:pt x="422959" y="3590017"/>
                </a:lnTo>
                <a:lnTo>
                  <a:pt x="388150" y="3543469"/>
                </a:lnTo>
                <a:cubicBezTo>
                  <a:pt x="143093" y="3180735"/>
                  <a:pt x="0" y="2743454"/>
                  <a:pt x="0" y="2272752"/>
                </a:cubicBezTo>
                <a:cubicBezTo>
                  <a:pt x="0" y="1017546"/>
                  <a:pt x="1017546" y="0"/>
                  <a:pt x="227275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="" xmlns:a16="http://schemas.microsoft.com/office/drawing/2014/main" id="{2CFE18B2-C456-4DF2-9D4C-6A9017A6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A8ABD619-DC62-4FA6-8ABC-122A5C4B42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698E82A-0F3A-4A95-B364-F76F0A493755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301262" y="21822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4532504-F5A4-48F8-B4E9-260A94B9BDA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 rot="16200000">
            <a:off x="-762668" y="4999038"/>
            <a:ext cx="335280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161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AFE17E6-924C-47EE-8164-2CD1687C75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3008" y="252743"/>
            <a:ext cx="4739619" cy="304261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6572DC8-7C70-4BE2-9DB2-CFABD37F8F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5449" y="3548095"/>
            <a:ext cx="4739619" cy="304261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946745-2521-4BB4-80EC-24CD13FF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252743"/>
            <a:ext cx="4434721" cy="1965163"/>
          </a:xfrm>
        </p:spPr>
        <p:txBody>
          <a:bodyPr anchor="b">
            <a:normAutofit/>
          </a:bodyPr>
          <a:lstStyle>
            <a:lvl1pPr>
              <a:def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6A9682C5-2804-43F9-B365-D5F853CEB3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2550" y="539750"/>
            <a:ext cx="4281488" cy="2468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1E5E2300-A2FB-4449-8855-6D2149582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050" y="3835400"/>
            <a:ext cx="4281488" cy="2468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1F83215D-2938-4915-9C53-FDF71E3F0E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 sz="1800" dirty="0">
                <a:cs typeface="Calibri"/>
              </a:rPr>
              <a:t>Click to edit master text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B8238B2-89F4-4CBF-8949-A4979F889C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6">
            <a:extLst>
              <a:ext uri="{FF2B5EF4-FFF2-40B4-BE49-F238E27FC236}">
                <a16:creationId xmlns="" xmlns:a16="http://schemas.microsoft.com/office/drawing/2014/main" id="{5899A11A-FB87-441D-8F10-20485D20E77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78575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4" name="Footer Placeholder 7">
            <a:extLst>
              <a:ext uri="{FF2B5EF4-FFF2-40B4-BE49-F238E27FC236}">
                <a16:creationId xmlns="" xmlns:a16="http://schemas.microsoft.com/office/drawing/2014/main" id="{58BCD522-5AD9-4F60-813E-CB3B6AEAB6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9812116" y="1591485"/>
            <a:ext cx="3548094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25" name="Slide Number Placeholder 8">
            <a:extLst>
              <a:ext uri="{FF2B5EF4-FFF2-40B4-BE49-F238E27FC236}">
                <a16:creationId xmlns="" xmlns:a16="http://schemas.microsoft.com/office/drawing/2014/main" id="{AE30A9EF-2135-43EE-8E37-70C7EE1BCA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44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B8238B2-89F4-4CBF-8949-A4979F889C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="" xmlns:a16="http://schemas.microsoft.com/office/drawing/2014/main" id="{E48A8E28-7873-4AFA-A619-0E497E0180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2268" y="536567"/>
            <a:ext cx="5784867" cy="5784867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946745-2521-4BB4-80EC-24CD13FF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0" y="2446418"/>
            <a:ext cx="4434721" cy="1965163"/>
          </a:xfrm>
        </p:spPr>
        <p:txBody>
          <a:bodyPr anchor="ctr">
            <a:normAutofit/>
          </a:bodyPr>
          <a:lstStyle>
            <a:lvl1pPr algn="ctr">
              <a:defRPr lang="en-US" sz="45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1F83215D-2938-4915-9C53-FDF71E3F0E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2583" y="536567"/>
            <a:ext cx="4518504" cy="5784867"/>
          </a:xfrm>
        </p:spPr>
        <p:txBody>
          <a:bodyPr anchor="ctr">
            <a:normAutofit/>
          </a:bodyPr>
          <a:lstStyle>
            <a:lvl1pPr marL="0" indent="0">
              <a:lnSpc>
                <a:spcPts val="2500"/>
              </a:lnSpc>
              <a:buNone/>
              <a:defRPr sz="1800"/>
            </a:lvl1pPr>
          </a:lstStyle>
          <a:p>
            <a:r>
              <a:rPr lang="en-US" sz="1800" dirty="0">
                <a:cs typeface="Calibri"/>
              </a:rPr>
              <a:t>Click to edit master text style</a:t>
            </a:r>
          </a:p>
        </p:txBody>
      </p:sp>
      <p:sp>
        <p:nvSpPr>
          <p:cNvPr id="4" name="Graphic 13">
            <a:extLst>
              <a:ext uri="{FF2B5EF4-FFF2-40B4-BE49-F238E27FC236}">
                <a16:creationId xmlns="" xmlns:a16="http://schemas.microsoft.com/office/drawing/2014/main" id="{5EB0124E-1A8A-4EB1-A9CF-E273590B60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9945" y="351421"/>
            <a:ext cx="198609" cy="198609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2">
            <a:extLst>
              <a:ext uri="{FF2B5EF4-FFF2-40B4-BE49-F238E27FC236}">
                <a16:creationId xmlns="" xmlns:a16="http://schemas.microsoft.com/office/drawing/2014/main" id="{44654EA2-A648-4219-B093-1C05AE9646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25883" y="5732852"/>
            <a:ext cx="130186" cy="130186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="" xmlns:a16="http://schemas.microsoft.com/office/drawing/2014/main" id="{81C0EC89-A66C-4027-8FF0-F7605B5062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223" y="1072473"/>
            <a:ext cx="182432" cy="182432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B95D6AF-D6A0-4AA6-9810-97D9EBF677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8575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6E5DE1C-B9B3-43A2-ADC2-A1E16556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2116" y="1591485"/>
            <a:ext cx="3548094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82333A7-2FA8-4CD0-8D5D-EE98B3E3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933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2F236E68-2CF8-44ED-939D-0302808CE8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370" cy="6858000"/>
          </a:xfrm>
          <a:custGeom>
            <a:avLst/>
            <a:gdLst>
              <a:gd name="connsiteX0" fmla="*/ 0 w 12188370"/>
              <a:gd name="connsiteY0" fmla="*/ 0 h 6858000"/>
              <a:gd name="connsiteX1" fmla="*/ 12188370 w 12188370"/>
              <a:gd name="connsiteY1" fmla="*/ 0 h 6858000"/>
              <a:gd name="connsiteX2" fmla="*/ 12188370 w 12188370"/>
              <a:gd name="connsiteY2" fmla="*/ 6858000 h 6858000"/>
              <a:gd name="connsiteX3" fmla="*/ 0 w 12188370"/>
              <a:gd name="connsiteY3" fmla="*/ 6858000 h 6858000"/>
              <a:gd name="connsiteX4" fmla="*/ 0 w 12188370"/>
              <a:gd name="connsiteY4" fmla="*/ 843875 h 6858000"/>
              <a:gd name="connsiteX5" fmla="*/ 8473201 w 12188370"/>
              <a:gd name="connsiteY5" fmla="*/ 843875 h 6858000"/>
              <a:gd name="connsiteX6" fmla="*/ 8473201 w 12188370"/>
              <a:gd name="connsiteY6" fmla="*/ 816443 h 6858000"/>
              <a:gd name="connsiteX7" fmla="*/ 0 w 12188370"/>
              <a:gd name="connsiteY7" fmla="*/ 8164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370" h="6858000">
                <a:moveTo>
                  <a:pt x="0" y="0"/>
                </a:moveTo>
                <a:lnTo>
                  <a:pt x="12188370" y="0"/>
                </a:lnTo>
                <a:lnTo>
                  <a:pt x="12188370" y="6858000"/>
                </a:lnTo>
                <a:lnTo>
                  <a:pt x="0" y="6858000"/>
                </a:lnTo>
                <a:lnTo>
                  <a:pt x="0" y="843875"/>
                </a:lnTo>
                <a:lnTo>
                  <a:pt x="8473201" y="843875"/>
                </a:lnTo>
                <a:lnTo>
                  <a:pt x="8473201" y="816443"/>
                </a:lnTo>
                <a:lnTo>
                  <a:pt x="0" y="816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F3A8F-B976-406D-827A-8714EFF80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6275" y="2276439"/>
            <a:ext cx="9679448" cy="2868439"/>
          </a:xfrm>
        </p:spPr>
        <p:txBody>
          <a:bodyPr anchor="b">
            <a:noAutofit/>
          </a:bodyPr>
          <a:lstStyle>
            <a:lvl1pPr algn="l">
              <a:defRPr lang="en-US" sz="72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91D9E9B9-E0A7-4C75-946E-BBAEBCC2CA6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56275" y="5098254"/>
            <a:ext cx="9679449" cy="750259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Subtitle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3C6873F-B921-4626-97A7-FD8E9398E4E7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886" y="821523"/>
            <a:ext cx="84732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raphic 13">
            <a:extLst>
              <a:ext uri="{FF2B5EF4-FFF2-40B4-BE49-F238E27FC236}">
                <a16:creationId xmlns="" xmlns:a16="http://schemas.microsoft.com/office/drawing/2014/main" id="{275D0799-1240-4A8C-98BF-96679D262568}"/>
              </a:ext>
            </a:extLst>
          </p:cNvPr>
          <p:cNvSpPr/>
          <p:nvPr userDrawn="1"/>
        </p:nvSpPr>
        <p:spPr>
          <a:xfrm>
            <a:off x="544954" y="2865643"/>
            <a:ext cx="146329" cy="157937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12">
            <a:extLst>
              <a:ext uri="{FF2B5EF4-FFF2-40B4-BE49-F238E27FC236}">
                <a16:creationId xmlns="" xmlns:a16="http://schemas.microsoft.com/office/drawing/2014/main" id="{3F7A1898-37E9-4DF7-9E1E-A5D41681C6D9}"/>
              </a:ext>
            </a:extLst>
          </p:cNvPr>
          <p:cNvSpPr/>
          <p:nvPr userDrawn="1"/>
        </p:nvSpPr>
        <p:spPr>
          <a:xfrm>
            <a:off x="903734" y="3094942"/>
            <a:ext cx="100584" cy="100584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5">
            <a:extLst>
              <a:ext uri="{FF2B5EF4-FFF2-40B4-BE49-F238E27FC236}">
                <a16:creationId xmlns="" xmlns:a16="http://schemas.microsoft.com/office/drawing/2014/main" id="{DA49FC99-340D-4901-98CD-6C4D1941C969}"/>
              </a:ext>
            </a:extLst>
          </p:cNvPr>
          <p:cNvSpPr/>
          <p:nvPr userDrawn="1"/>
        </p:nvSpPr>
        <p:spPr>
          <a:xfrm>
            <a:off x="532920" y="3619230"/>
            <a:ext cx="128016" cy="128016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867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,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5C05CAAB-DBA2-4548-AD5F-01BB97FBB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74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395" y="1825625"/>
            <a:ext cx="1006940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5C05CAAB-DBA2-4548-AD5F-01BB97FBB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4625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67D4E1F-D8DD-4ED2-8901-A47E930891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946745-2521-4BB4-80EC-24CD13FF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252743"/>
            <a:ext cx="4434721" cy="4820000"/>
          </a:xfrm>
        </p:spPr>
        <p:txBody>
          <a:bodyPr anchor="b">
            <a:normAutofit/>
          </a:bodyPr>
          <a:lstStyle>
            <a:lvl1pPr>
              <a:def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6A9682C5-2804-43F9-B365-D5F853CEB3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301" y="299507"/>
            <a:ext cx="5221620" cy="62589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="" xmlns:a16="http://schemas.microsoft.com/office/drawing/2014/main" id="{E19B6EE4-4480-4732-A518-32AAC2EC0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1F83215D-2938-4915-9C53-FDF71E3F0E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2583" y="5377543"/>
            <a:ext cx="4434721" cy="978806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1800" dirty="0">
                <a:cs typeface="Calibri"/>
              </a:rPr>
              <a:t>Click to edit master text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B8238B2-89F4-4CBF-8949-A4979F889C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877BB9-EBFF-47D8-BB86-67C309ACB1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9812116" y="1591485"/>
            <a:ext cx="3548094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6CC749-7E8D-4AF0-B13E-80DDB47E25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610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71B15A-5639-4D83-9CDE-B6FC231C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24" y="346498"/>
            <a:ext cx="8117654" cy="1325563"/>
          </a:xfrm>
        </p:spPr>
        <p:txBody>
          <a:bodyPr>
            <a:normAutofit/>
          </a:bodyPr>
          <a:lstStyle>
            <a:lvl1pPr>
              <a:defRPr sz="5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AAB6B174-300F-4F50-A575-00A13C1635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438" y="2006600"/>
            <a:ext cx="2286000" cy="2608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="" xmlns:a16="http://schemas.microsoft.com/office/drawing/2014/main" id="{74E96A81-148E-486F-BEFA-3D3FDB0B41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4908" y="2006380"/>
            <a:ext cx="2286000" cy="2608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="" xmlns:a16="http://schemas.microsoft.com/office/drawing/2014/main" id="{17F02522-1BD4-4AC9-BBCB-05010ECC0A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378" y="2015722"/>
            <a:ext cx="2286000" cy="2608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6">
            <a:extLst>
              <a:ext uri="{FF2B5EF4-FFF2-40B4-BE49-F238E27FC236}">
                <a16:creationId xmlns="" xmlns:a16="http://schemas.microsoft.com/office/drawing/2014/main" id="{E961DC1B-263A-48A8-89E6-541AC356E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7276" y="2006379"/>
            <a:ext cx="2286000" cy="2608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27">
            <a:extLst>
              <a:ext uri="{FF2B5EF4-FFF2-40B4-BE49-F238E27FC236}">
                <a16:creationId xmlns="" xmlns:a16="http://schemas.microsoft.com/office/drawing/2014/main" id="{2C4443B1-A455-4AF9-BE87-A07EA91F8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8724" y="5017734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600" b="1" i="0" kern="1200" cap="all" spc="40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="" xmlns:a16="http://schemas.microsoft.com/office/drawing/2014/main" id="{EEC7D0BC-E2A5-4FBE-A334-D9FF80B0DD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8724" y="5352052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="" xmlns:a16="http://schemas.microsoft.com/office/drawing/2014/main" id="{0CC80C9C-897F-4C36-8150-427548D8FF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94908" y="5017734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600" b="1" i="0" kern="1200" cap="all" spc="40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marL="3690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="" xmlns:a16="http://schemas.microsoft.com/office/drawing/2014/main" id="{A621D1DC-4C76-4E2F-A56F-7D7C193776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94908" y="5352052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="" xmlns:a16="http://schemas.microsoft.com/office/drawing/2014/main" id="{2DF3BDDA-6F5B-42F5-B623-12E87B1990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0378" y="5017734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600" b="1" i="0" kern="1200" cap="all" spc="40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marL="3690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="" xmlns:a16="http://schemas.microsoft.com/office/drawing/2014/main" id="{332AD10F-DEDB-4199-BAF1-536999434B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10378" y="5352052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="" xmlns:a16="http://schemas.microsoft.com/office/drawing/2014/main" id="{28F12227-FF8F-4C6B-910E-91A315DC22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25847" y="5017734"/>
            <a:ext cx="2285999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600" b="1" i="0" kern="1200" cap="all" spc="40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marL="3690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D8C71F03-1105-4059-948E-EE58B5878A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25847" y="5352052"/>
            <a:ext cx="2285999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1F25ADF-BF1A-41A4-8F03-96470F6D079B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1988" y="613391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C25E53-C87A-4194-B265-1AC2B8E754D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505756" y="845343"/>
            <a:ext cx="36339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99E8DA8-8512-47B3-8251-03433D6EA25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610600" y="616041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770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2 column (comparison slid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60F34ED-DA60-4CC2-B735-B0EC5D9FEA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5">
            <a:extLst>
              <a:ext uri="{FF2B5EF4-FFF2-40B4-BE49-F238E27FC236}">
                <a16:creationId xmlns="" xmlns:a16="http://schemas.microsoft.com/office/drawing/2014/main" id="{AF89E921-750A-4005-BEC2-04B9514B2D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="" xmlns:a16="http://schemas.microsoft.com/office/drawing/2014/main" id="{3B378915-E570-47AE-8F85-FB8ED4A6CC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4">
            <a:extLst>
              <a:ext uri="{FF2B5EF4-FFF2-40B4-BE49-F238E27FC236}">
                <a16:creationId xmlns="" xmlns:a16="http://schemas.microsoft.com/office/drawing/2014/main" id="{3AF1E926-D68F-4DC8-9F6D-C2C1576F9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166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accent2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3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6" r:id="rId4"/>
    <p:sldLayoutId id="2147483660" r:id="rId5"/>
    <p:sldLayoutId id="2147483680" r:id="rId6"/>
    <p:sldLayoutId id="2147483677" r:id="rId7"/>
    <p:sldLayoutId id="2147483665" r:id="rId8"/>
    <p:sldLayoutId id="2147483663" r:id="rId9"/>
    <p:sldLayoutId id="2147483679" r:id="rId10"/>
    <p:sldLayoutId id="2147483681" r:id="rId11"/>
    <p:sldLayoutId id="214748367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E4F1D-F101-4E88-9698-51D314EF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2382951"/>
            <a:ext cx="5238750" cy="382734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Создание условий для успешной социализации и эффективной самореализации молодежи </a:t>
            </a:r>
            <a:br>
              <a:rPr lang="ru-RU" sz="2800" dirty="0" smtClean="0"/>
            </a:br>
            <a:r>
              <a:rPr lang="ru-RU" sz="2800" dirty="0" smtClean="0"/>
              <a:t>(Молодежное пространство «Притяжение»)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726762-2B23-4F53-9DBB-96441A2A5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59" y="5170453"/>
            <a:ext cx="4076458" cy="9901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2" descr="D:\Загрузки\scale_1200 (1).jpg"/>
          <p:cNvPicPr>
            <a:picLocks noChangeAspect="1" noChangeArrowheads="1"/>
          </p:cNvPicPr>
          <p:nvPr/>
        </p:nvPicPr>
        <p:blipFill>
          <a:blip r:embed="rId2"/>
          <a:srcRect l="14037" r="16333"/>
          <a:stretch>
            <a:fillRect/>
          </a:stretch>
        </p:blipFill>
        <p:spPr bwMode="auto">
          <a:xfrm>
            <a:off x="5501640" y="0"/>
            <a:ext cx="71628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76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77DE92-075C-43EC-8CB3-D334B9CF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0" y="2446418"/>
            <a:ext cx="4434721" cy="19651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5994E4-45F6-40E9-98B7-10B9F6F05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536567"/>
            <a:ext cx="4518504" cy="5784867"/>
          </a:xfrm>
        </p:spPr>
        <p:txBody>
          <a:bodyPr/>
          <a:lstStyle/>
          <a:p>
            <a:r>
              <a:rPr lang="ru-RU" sz="3200" b="1" dirty="0" smtClean="0"/>
              <a:t>Аннотация</a:t>
            </a:r>
          </a:p>
          <a:p>
            <a:endParaRPr lang="ru-RU" sz="3200" b="1" dirty="0" smtClean="0"/>
          </a:p>
          <a:p>
            <a:r>
              <a:rPr lang="ru-RU" sz="2400" dirty="0" smtClean="0"/>
              <a:t>Проект «Притяжение» направлен на создание многофункционального молодежного пространства, которое создаст все необходимые условия для успешной социализации и эффективной самореализации активной молодежи, развития потенциала молодежи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21DF51-B45F-48A6-BCB0-F9F3E22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3" descr="D:\Загрузки\c3ede541747843.Y3JvcCw0OTUsMzg3LDAsNTI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5480" y="-186267"/>
            <a:ext cx="7360920" cy="7044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876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-703916"/>
            <a:ext cx="9680330" cy="140783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3200" dirty="0" smtClean="0"/>
              <a:t>Здание молодежного центра сейчас:</a:t>
            </a:r>
            <a:endParaRPr lang="en-US" sz="3200" dirty="0"/>
          </a:p>
        </p:txBody>
      </p:sp>
      <p:pic>
        <p:nvPicPr>
          <p:cNvPr id="5" name="Picture 2" descr="C:\Users\Шишкина\Desktop\photo_2025-02-13_10-23-29.jpg"/>
          <p:cNvPicPr>
            <a:picLocks noChangeAspect="1" noChangeArrowheads="1"/>
          </p:cNvPicPr>
          <p:nvPr/>
        </p:nvPicPr>
        <p:blipFill>
          <a:blip r:embed="rId2"/>
          <a:srcRect l="8562" r="18501" b="6946"/>
          <a:stretch>
            <a:fillRect/>
          </a:stretch>
        </p:blipFill>
        <p:spPr bwMode="auto">
          <a:xfrm>
            <a:off x="931545" y="977265"/>
            <a:ext cx="4806748" cy="2670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C:\Users\Шишкина\Desktop\photo_2025-02-13_10-23-28.jpg"/>
          <p:cNvPicPr>
            <a:picLocks noChangeAspect="1" noChangeArrowheads="1"/>
          </p:cNvPicPr>
          <p:nvPr/>
        </p:nvPicPr>
        <p:blipFill>
          <a:blip r:embed="rId3"/>
          <a:srcRect l="14000" r="9500" b="4095"/>
          <a:stretch>
            <a:fillRect/>
          </a:stretch>
        </p:blipFill>
        <p:spPr bwMode="auto">
          <a:xfrm>
            <a:off x="3781425" y="3895725"/>
            <a:ext cx="4742617" cy="2745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Шишкина\Desktop\photo_2025-02-13_10-23-29 (2).jpg"/>
          <p:cNvPicPr>
            <a:picLocks noChangeAspect="1" noChangeArrowheads="1"/>
          </p:cNvPicPr>
          <p:nvPr/>
        </p:nvPicPr>
        <p:blipFill>
          <a:blip r:embed="rId4"/>
          <a:srcRect l="22578" t="9153" r="13086" b="8824"/>
          <a:stretch>
            <a:fillRect/>
          </a:stretch>
        </p:blipFill>
        <p:spPr bwMode="auto">
          <a:xfrm>
            <a:off x="6516059" y="966279"/>
            <a:ext cx="4523415" cy="2662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7517" y="4015344"/>
            <a:ext cx="28382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Зал для массовых мероприятий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39250" y="3295650"/>
            <a:ext cx="18097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Кино – зал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54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" y="0"/>
            <a:ext cx="11094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Задачи:</a:t>
            </a:r>
          </a:p>
          <a:p>
            <a:pPr algn="just"/>
            <a:endParaRPr lang="ru-RU" sz="2800" dirty="0" smtClean="0"/>
          </a:p>
          <a:p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1171575" y="1114425"/>
          <a:ext cx="9382125" cy="244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1133475" y="3695700"/>
          <a:ext cx="9382125" cy="244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28707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" y="688509"/>
            <a:ext cx="11706962" cy="266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4720" r="8108"/>
          <a:stretch>
            <a:fillRect/>
          </a:stretch>
        </p:blipFill>
        <p:spPr bwMode="auto">
          <a:xfrm>
            <a:off x="1186256" y="3506768"/>
            <a:ext cx="49100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t="3774" b="6893"/>
          <a:stretch>
            <a:fillRect/>
          </a:stretch>
        </p:blipFill>
        <p:spPr bwMode="auto">
          <a:xfrm>
            <a:off x="6233160" y="3500716"/>
            <a:ext cx="5273040" cy="317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50" y="-428625"/>
            <a:ext cx="10192775" cy="10858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dirty="0" smtClean="0"/>
              <a:t>Проект Молодежного центра «</a:t>
            </a:r>
            <a:r>
              <a:rPr lang="ru-RU" sz="2800" dirty="0" err="1" smtClean="0"/>
              <a:t>ПРИТЯжение</a:t>
            </a:r>
            <a:r>
              <a:rPr lang="ru-RU" sz="2800" dirty="0" smtClean="0"/>
              <a:t>»: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534276" y="3000375"/>
            <a:ext cx="44196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Зал для проведения массовых мероприятий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839324" y="6343650"/>
            <a:ext cx="165735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 smtClean="0"/>
              <a:t>Коворкинг</a:t>
            </a:r>
            <a:r>
              <a:rPr lang="ru-RU" sz="1600" dirty="0" smtClean="0"/>
              <a:t> зона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667125" y="6324600"/>
            <a:ext cx="24384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Зона для выступлений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0054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6400" y="161925"/>
            <a:ext cx="4578349" cy="3270249"/>
          </a:xfrm>
          <a:prstGeom prst="rect">
            <a:avLst/>
          </a:prstGeom>
          <a:noFill/>
        </p:spPr>
      </p:pic>
      <p:pic>
        <p:nvPicPr>
          <p:cNvPr id="5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 t="8602"/>
          <a:stretch>
            <a:fillRect/>
          </a:stretch>
        </p:blipFill>
        <p:spPr bwMode="auto">
          <a:xfrm>
            <a:off x="1971675" y="161925"/>
            <a:ext cx="4672680" cy="3299173"/>
          </a:xfrm>
          <a:prstGeom prst="rect">
            <a:avLst/>
          </a:prstGeom>
          <a:noFill/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 r="11486"/>
          <a:stretch>
            <a:fillRect/>
          </a:stretch>
        </p:blipFill>
        <p:spPr bwMode="auto">
          <a:xfrm>
            <a:off x="695325" y="3520633"/>
            <a:ext cx="4191001" cy="3171092"/>
          </a:xfrm>
          <a:prstGeom prst="rect">
            <a:avLst/>
          </a:prstGeom>
          <a:noFill/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5"/>
          <a:srcRect l="19433" t="14138" r="19834" b="23593"/>
          <a:stretch>
            <a:fillRect/>
          </a:stretch>
        </p:blipFill>
        <p:spPr bwMode="auto">
          <a:xfrm>
            <a:off x="5000625" y="3533775"/>
            <a:ext cx="4676775" cy="31936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95874" y="3105150"/>
            <a:ext cx="154305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 smtClean="0"/>
              <a:t>Кино-зал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972550" y="3076575"/>
            <a:ext cx="237172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Переговорный кабинет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43274" y="6343650"/>
            <a:ext cx="154305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 smtClean="0"/>
              <a:t>Медиа-студия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134349" y="6381750"/>
            <a:ext cx="1543051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 smtClean="0"/>
              <a:t>Медиа-студия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54FA453-CA6F-4ED8-B4B2-61C3D67FF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666" y="-1718111"/>
            <a:ext cx="5886920" cy="303627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Ожидаемые результаты от реализации проекта в 2025 году:</a:t>
            </a:r>
            <a:endParaRPr lang="en-US" sz="24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01866DD-53C9-4AF0-9E9A-BF19D245E8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58840" y="1844040"/>
            <a:ext cx="5532120" cy="501396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Создание молодежного пространства «Притяжение»;  </a:t>
            </a:r>
          </a:p>
          <a:p>
            <a:r>
              <a:rPr lang="ru-RU" sz="1600" dirty="0" smtClean="0"/>
              <a:t>Проведение не менее 20 мероприятий, способствующих всестороннему развитию молодых людей  и укреплению общественного единства;</a:t>
            </a:r>
          </a:p>
          <a:p>
            <a:r>
              <a:rPr lang="ru-RU" sz="1600" dirty="0" smtClean="0"/>
              <a:t>Количество молодых людей, выступивших в роли экспертов – 7 чел.;</a:t>
            </a:r>
          </a:p>
          <a:p>
            <a:r>
              <a:rPr lang="ru-RU" sz="1600" dirty="0" smtClean="0"/>
              <a:t>Количество участников мероприятий более 300 чел.;</a:t>
            </a:r>
          </a:p>
          <a:p>
            <a:r>
              <a:rPr lang="ru-RU" sz="1600" dirty="0" smtClean="0"/>
              <a:t>Охват молодых людей, прошедших обучения по социальному проектированию до 50 человек;</a:t>
            </a:r>
          </a:p>
          <a:p>
            <a:r>
              <a:rPr lang="ru-RU" sz="1600" dirty="0" smtClean="0"/>
              <a:t>Охват молодых людей прошедших обучение видео и фото – съемке, видеомонтажу  до 20 человек. </a:t>
            </a:r>
          </a:p>
          <a:p>
            <a:r>
              <a:rPr lang="ru-RU" sz="1600" dirty="0" smtClean="0"/>
              <a:t>Создание молодежного видео - канала;</a:t>
            </a:r>
          </a:p>
          <a:p>
            <a:r>
              <a:rPr lang="ru-RU" sz="1600" dirty="0" smtClean="0"/>
              <a:t>Увеличение численности социально - активной молодежи до 150 человек;</a:t>
            </a:r>
          </a:p>
          <a:p>
            <a:r>
              <a:rPr lang="ru-RU" sz="1600" dirty="0" smtClean="0"/>
              <a:t>Формирование устойчивого интереса молодежи к полезному проведению досуга.</a:t>
            </a:r>
            <a:endParaRPr lang="ru-RU" sz="1600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1" name="Picture 3" descr="C:\Users\Шишкина\Desktop\MAySG9xo29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2081" y="457201"/>
            <a:ext cx="4221480" cy="2606040"/>
          </a:xfrm>
          <a:prstGeom prst="rect">
            <a:avLst/>
          </a:prstGeom>
          <a:noFill/>
        </p:spPr>
      </p:pic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2052" name="Picture 4" descr="C:\Users\Шишкина\Desktop\EV5PWaDNlig.jpg"/>
          <p:cNvPicPr>
            <a:picLocks noChangeAspect="1" noChangeArrowheads="1"/>
          </p:cNvPicPr>
          <p:nvPr/>
        </p:nvPicPr>
        <p:blipFill>
          <a:blip r:embed="rId3"/>
          <a:srcRect l="11758" t="21904" r="13964" b="14576"/>
          <a:stretch>
            <a:fillRect/>
          </a:stretch>
        </p:blipFill>
        <p:spPr bwMode="auto">
          <a:xfrm>
            <a:off x="624840" y="3840480"/>
            <a:ext cx="4329661" cy="246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9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47900" y="2009775"/>
            <a:ext cx="79914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+mj-lt"/>
              </a:rPr>
              <a:t>СПАСИБО ЗА ВНИМАНИЕ!</a:t>
            </a:r>
            <a:endParaRPr lang="ru-RU" sz="8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5580B19-6BDD-4CE4-B66E-A7A0D928F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D3B2D6-6B1C-4F64-807F-0FF223861F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A5D3A3-379F-4885-9B8F-586D59BB1A8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_GradientVTI</Template>
  <TotalTime>0</TotalTime>
  <Words>218</Words>
  <Application>Microsoft Office PowerPoint</Application>
  <PresentationFormat>Произвольный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GradientVTI</vt:lpstr>
      <vt:lpstr>Создание условий для успешной социализации и эффективной самореализации молодежи  (Молодежное пространство «Притяжение»)</vt:lpstr>
      <vt:lpstr>Introduction</vt:lpstr>
      <vt:lpstr>Здание молодежного центра сейчас:</vt:lpstr>
      <vt:lpstr>Слайд 4</vt:lpstr>
      <vt:lpstr>Проект Молодежного центра «ПРИТЯжение»:</vt:lpstr>
      <vt:lpstr>Слайд 6</vt:lpstr>
      <vt:lpstr>Ожидаемые результаты от реализации проекта в 2025 году: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2021-04-27T15:34:38Z</dcterms:created>
  <dcterms:modified xsi:type="dcterms:W3CDTF">2025-03-04T10:11:51Z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