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2" r:id="rId8"/>
    <p:sldId id="264" r:id="rId9"/>
    <p:sldId id="265" r:id="rId10"/>
    <p:sldId id="260" r:id="rId11"/>
    <p:sldId id="266" r:id="rId12"/>
    <p:sldId id="267" r:id="rId13"/>
    <p:sldId id="268" r:id="rId14"/>
    <p:sldId id="269" r:id="rId15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26C-423A-88B1-03EC3568BF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26C-423A-88B1-03EC3568BF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26C-423A-88B1-03EC3568BF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26C-423A-88B1-03EC3568BFE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26C-423A-88B1-03EC3568BFE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26C-423A-88B1-03EC3568BF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10-14 лет</c:v>
                </c:pt>
                <c:pt idx="1">
                  <c:v>15-17 лет</c:v>
                </c:pt>
                <c:pt idx="2">
                  <c:v>18-25 лет</c:v>
                </c:pt>
                <c:pt idx="3">
                  <c:v>26-35 лет</c:v>
                </c:pt>
                <c:pt idx="4">
                  <c:v>36-65 лет</c:v>
                </c:pt>
                <c:pt idx="5">
                  <c:v>старше 65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322</c:v>
                </c:pt>
                <c:pt idx="1">
                  <c:v>168</c:v>
                </c:pt>
                <c:pt idx="2">
                  <c:v>67</c:v>
                </c:pt>
                <c:pt idx="3">
                  <c:v>52</c:v>
                </c:pt>
                <c:pt idx="4">
                  <c:v>46</c:v>
                </c:pt>
                <c:pt idx="5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26C-423A-88B1-03EC3568BFE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Нужно ли хранить и беречь историю родного края?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F0-4753-B64B-0473C105D7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F0-4753-B64B-0473C105D7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4F0-4753-B64B-0473C105D7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 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615</c:v>
                </c:pt>
                <c:pt idx="1">
                  <c:v>7</c:v>
                </c:pt>
                <c:pt idx="2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4F0-4753-B64B-0473C105D76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Интересная ли вам история малой родины и родного края?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B2-4421-A540-FA46BA186C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B2-4421-A540-FA46BA186C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B2-4421-A540-FA46BA186C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 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483</c:v>
                </c:pt>
                <c:pt idx="1">
                  <c:v>57</c:v>
                </c:pt>
                <c:pt idx="2">
                  <c:v>133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0B2-4421-A540-FA46BA186C7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Посещали ли вы мероприятия нашего музея?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5B5-46A8-9AA4-DC609839F9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5B5-46A8-9AA4-DC609839F9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411</c:v>
                </c:pt>
                <c:pt idx="1">
                  <c:v>262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5B5-46A8-9AA4-DC609839F94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Готовы ли вы осуществлять туристическую и поисковую музейную деятельность?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F2-475E-B515-636C5D71C0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9F2-475E-B515-636C5D71C0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462</c:v>
                </c:pt>
                <c:pt idx="1">
                  <c:v>211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9F2-475E-B515-636C5D71C0D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08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56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206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777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02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664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852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7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4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7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62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97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4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1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4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66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5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7AD93FF-A112-404C-904E-610566FBA847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42E03-5586-49B6-8D4E-330B53F48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106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73299274_4662" TargetMode="External"/><Relationship Id="rId2" Type="http://schemas.openxmlformats.org/officeDocument/2006/relationships/hyperlink" Target="https://vk.com/wall-73299274_466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wall-73299274_4592" TargetMode="External"/><Relationship Id="rId5" Type="http://schemas.openxmlformats.org/officeDocument/2006/relationships/hyperlink" Target="https://vk.com/wall-73299274_4647" TargetMode="External"/><Relationship Id="rId4" Type="http://schemas.openxmlformats.org/officeDocument/2006/relationships/hyperlink" Target="https://vk.com/wall-73299274_465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2267" y="1126067"/>
            <a:ext cx="9836680" cy="332958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Музейно-образовательное пространство школьного музея «Исток»</a:t>
            </a:r>
            <a:endParaRPr lang="ru-RU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82155" y="5505513"/>
            <a:ext cx="8825658" cy="861420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Автор: </a:t>
            </a:r>
            <a:r>
              <a:rPr lang="ru-RU" dirty="0" err="1">
                <a:solidFill>
                  <a:schemeClr val="tx1"/>
                </a:solidFill>
              </a:rPr>
              <a:t>Чурсина</a:t>
            </a:r>
            <a:r>
              <a:rPr lang="ru-RU" dirty="0">
                <a:solidFill>
                  <a:schemeClr val="tx1"/>
                </a:solidFill>
              </a:rPr>
              <a:t> С.О.</a:t>
            </a:r>
          </a:p>
        </p:txBody>
      </p:sp>
    </p:spTree>
    <p:extLst>
      <p:ext uri="{BB962C8B-B14F-4D97-AF65-F5344CB8AC3E}">
        <p14:creationId xmlns:p14="http://schemas.microsoft.com/office/powerpoint/2010/main" val="17526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Ожидаемые результаты: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987" y="1237898"/>
            <a:ext cx="11518025" cy="5455865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Обновлена предметно-образовательная среда кабинета истории, дидактические материалы;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Оформлены витрины, стенды и экспонаты с QR кодами;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Оцифрованы экспонаты;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Создан виртуальный музей, привлечены волонтеры для работы с музейным фондом, а также обучающиеся к исследовательской работе;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Проводятся интерактивные экскурсии, познавательные образовательные мероприятия для обучающихся и родителей в музее;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Проводятся уроки по краеведению, олимпиады, викторины, декады и другие внеклассные мероприятия;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Организована </a:t>
            </a:r>
            <a:r>
              <a:rPr lang="ru-RU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краеведческо</a:t>
            </a:r>
            <a:r>
              <a:rPr lang="ru-RU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-туристическая, поисковая деятельность;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Участие в Областном конкурсе школьных музеев;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+mn-lt"/>
                <a:ea typeface="Calibri" panose="020F0502020204030204" pitchFamily="34" charset="0"/>
              </a:rPr>
              <a:t>Участие в выездных экскурсиях в рамках Уроков Мужества, проводимых Владимирским региональным отделением Общероссийской общественной организации - Ассоциации ветеранов боевых действий ОВД и ВВ России.</a:t>
            </a:r>
            <a:endParaRPr 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4015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313B72-B0A5-4F44-AA7C-0FD14981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1" y="266007"/>
            <a:ext cx="10208029" cy="1587241"/>
          </a:xfrm>
        </p:spPr>
        <p:txBody>
          <a:bodyPr/>
          <a:lstStyle/>
          <a:p>
            <a:r>
              <a:rPr lang="ru-RU" sz="3200" dirty="0">
                <a:effectLst/>
                <a:ea typeface="Calibri" panose="020F0502020204030204" pitchFamily="34" charset="0"/>
              </a:rPr>
              <a:t>Обоснование цены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380A713-3E0C-4DC1-9049-A0CA49DDA9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5575" y="1059627"/>
            <a:ext cx="5940425" cy="3084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D94CAC-B82D-4916-8ADB-812E868B2CF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51575" y="1097092"/>
            <a:ext cx="5940425" cy="30473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19C7EC7-0A3E-4B48-9118-B524ECDCB5E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41666" y="4198490"/>
            <a:ext cx="5940424" cy="26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01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313B72-B0A5-4F44-AA7C-0FD14981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1" y="266007"/>
            <a:ext cx="10208029" cy="1587241"/>
          </a:xfrm>
        </p:spPr>
        <p:txBody>
          <a:bodyPr/>
          <a:lstStyle/>
          <a:p>
            <a:r>
              <a:rPr lang="ru-RU" sz="3200" dirty="0">
                <a:effectLst/>
                <a:ea typeface="Calibri" panose="020F0502020204030204" pitchFamily="34" charset="0"/>
              </a:rPr>
              <a:t>Обоснование цены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5937A0-E704-4E0F-81A9-281AC021C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9381" y="930087"/>
            <a:ext cx="5257800" cy="28536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170741D-2CCA-42E9-8536-C11B696DFD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865303"/>
            <a:ext cx="5554980" cy="27876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E77B0AF-2437-494A-8C5F-E7B0896A730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13261" y="3926263"/>
            <a:ext cx="4693920" cy="26657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4EC7E17-52F2-4460-A028-915363D8104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743401" y="1148758"/>
            <a:ext cx="4983480" cy="262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77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313B72-B0A5-4F44-AA7C-0FD14981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1" y="266007"/>
            <a:ext cx="10208029" cy="1587241"/>
          </a:xfrm>
        </p:spPr>
        <p:txBody>
          <a:bodyPr/>
          <a:lstStyle/>
          <a:p>
            <a:r>
              <a:rPr lang="ru-RU" sz="3200" dirty="0">
                <a:effectLst/>
                <a:ea typeface="Calibri" panose="020F0502020204030204" pitchFamily="34" charset="0"/>
              </a:rPr>
              <a:t>Обоснование цены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341832A-336C-4ED1-B845-FC8C355F03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6131" y="4008813"/>
            <a:ext cx="5596255" cy="25831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F85706A-A78F-48BF-874E-379680BF0E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62996" y="966109"/>
            <a:ext cx="4461164" cy="27681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D0F7B2-3FA5-4A56-9C09-82D3EC3BABD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6778" y="966109"/>
            <a:ext cx="5394960" cy="28600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A0D6C4-21AE-4EAB-8D4E-77DB66CF572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59831" y="3951980"/>
            <a:ext cx="5158740" cy="269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1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313B72-B0A5-4F44-AA7C-0FD14981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432261"/>
            <a:ext cx="10208029" cy="1587241"/>
          </a:xfrm>
        </p:spPr>
        <p:txBody>
          <a:bodyPr/>
          <a:lstStyle/>
          <a:p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проведенных мероприятиях, которые продолжат свою реализацию в рамках школьного музея «Исток»:</a:t>
            </a:r>
            <a:endParaRPr lang="ru-RU" sz="48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CD076A-CEE2-4600-8972-3E855B415A71}"/>
              </a:ext>
            </a:extLst>
          </p:cNvPr>
          <p:cNvSpPr txBox="1"/>
          <p:nvPr/>
        </p:nvSpPr>
        <p:spPr>
          <a:xfrm>
            <a:off x="968434" y="2377441"/>
            <a:ext cx="6093228" cy="2461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https://vk.com/wall-73299274_4663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https://vk.com/wall-73299274_4662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https://vk.com/wall-73299274_4650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https://vk.com/wall-73299274_4647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https://vk.com/wall-73299274_4592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58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Школьная музейная комната «Исток» МБОУ СОШ №1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3173" y="1959557"/>
            <a:ext cx="3257110" cy="1928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1200" y="2185303"/>
            <a:ext cx="71714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Lato"/>
              </a:rPr>
              <a:t>Экспозиции школьного музея «Исток» расскажут вам об истории создания школы, о педагогах, работавших в нашей школе, и о наших учащихся. Отдельные стенды посвящены истории родного региона и страны, Великой Отечественной войне, специальной военной операции, а также космонавтике.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5" y="3994687"/>
            <a:ext cx="3292808" cy="2469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326" y="3994687"/>
            <a:ext cx="3292808" cy="2469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226" y="4009380"/>
            <a:ext cx="3273216" cy="24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0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155" y="283435"/>
            <a:ext cx="1034891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Тип проекта: </a:t>
            </a:r>
          </a:p>
          <a:p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оснащение и косметический ремонт молодежного центра, проведение социально значимых мероприятий в сфере молодежной политики на базе МБОУ СОШ №1 ЗАТО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г.Радужный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a typeface="+mj-ea"/>
              <a:cs typeface="+mj-cs"/>
            </a:endParaRPr>
          </a:p>
          <a:p>
            <a:r>
              <a:rPr lang="ru-RU" sz="4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Актуальность: </a:t>
            </a:r>
          </a:p>
          <a:p>
            <a:r>
              <a:rPr lang="ru-RU" dirty="0"/>
              <a:t>В настоящее время в учебно-воспитательной педагогике актуализировалась проблема необходимости воспитания в наших детях духовности на основе традиций и истории своего народа. </a:t>
            </a:r>
          </a:p>
          <a:p>
            <a:r>
              <a:rPr lang="ru-RU" dirty="0"/>
              <a:t>Музей должен осуществлять связь между действительностью и памятником в той форме, которая понятна и интересна современному ребенку. В связи с этим становится актуальным использование нового современного витринного оборудования для уникальных экспонатов и компьютерных технологий. Идея создания такой комнаты возникла в связи с возрастающей потребностью изучать историческое прошлое нашей страны, региона, города и школы. Целью данной инициативы является создание современного класс-музея с несколькими зонами, в которых представлены экспозиции разных временных периодов истории России. Главное предназначение класс-музея - патриотическое воспитание школьников.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61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14" y="1808888"/>
            <a:ext cx="9404723" cy="1400530"/>
          </a:xfrm>
        </p:spPr>
        <p:txBody>
          <a:bodyPr/>
          <a:lstStyle/>
          <a:p>
            <a:r>
              <a:rPr lang="ru-RU" sz="3200" dirty="0"/>
              <a:t>Задачи: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914" y="2399177"/>
            <a:ext cx="11552172" cy="4370172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Создать новые условия для музея;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и развивать проектно-исследовательские, коммуникативные, информационные компетенции у обучающихся;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Систематизировать, пополнить информацией имеющиеся материалы, оцифровать основной фонд;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Создание виртуального музея;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музей в учебно-воспитательном процессе;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Вариативность развивающей предметно-пространственной образовательной среды;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Пробуждение творческой активности, включение практической части в ходе знакомства с экспозициями мини-музеев;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исторического сознания;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Обогащение предметно-развивающей среды;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Обогащение воспитательно-образовательного пространства новыми формами.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7E682C-4DC9-4017-8DFC-37E8F23798C4}"/>
              </a:ext>
            </a:extLst>
          </p:cNvPr>
          <p:cNvSpPr txBox="1"/>
          <p:nvPr/>
        </p:nvSpPr>
        <p:spPr>
          <a:xfrm>
            <a:off x="319914" y="221816"/>
            <a:ext cx="10021119" cy="1485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условий, способствующих повышению патриотического воспитания, интереса обучающихся и родителей к истории родного края, посредством преобразования традиционного музейного пространства в современную образовательную среду.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0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044" y="415636"/>
            <a:ext cx="11234777" cy="59258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Данный проект направлен на модернизацию традиционного музейного пространства в современной образовательной среде, способствующего патриотическому, гражданскому 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профориентационному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воспитанию, социализации посредством применения интерактивных форм работы и информационно-коммуникационных технологий по направлениям: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создание компьютерной базы экспонатов музея; </a:t>
            </a:r>
          </a:p>
          <a:p>
            <a:r>
              <a:rPr lang="ru-RU" dirty="0"/>
              <a:t>- создание виртуального музея на школьном сайте; </a:t>
            </a:r>
          </a:p>
          <a:p>
            <a:r>
              <a:rPr lang="ru-RU" dirty="0"/>
              <a:t>- интерактивные экскурсии; </a:t>
            </a:r>
          </a:p>
          <a:p>
            <a:r>
              <a:rPr lang="ru-RU" dirty="0"/>
              <a:t>- использование музея в учебно-воспитательном процессе для обучающихся и родителей. </a:t>
            </a:r>
          </a:p>
          <a:p>
            <a:pPr marL="0" indent="0">
              <a:buNone/>
            </a:pPr>
            <a:r>
              <a:rPr lang="ru-RU" dirty="0"/>
              <a:t>Будут применяться также нетрадиционные формы (технологии) проведения непосредственно образовательной деятельности:  </a:t>
            </a:r>
          </a:p>
          <a:p>
            <a:r>
              <a:rPr lang="ru-RU" dirty="0"/>
              <a:t>— непосредственно образовательная деятельность, основанная на интеграции образовательных областей;  </a:t>
            </a:r>
          </a:p>
          <a:p>
            <a:r>
              <a:rPr lang="ru-RU" dirty="0"/>
              <a:t>— образовательная деятельность в форме соревнований и игр, конкурсов, эстафет.</a:t>
            </a:r>
          </a:p>
        </p:txBody>
      </p:sp>
    </p:spTree>
    <p:extLst>
      <p:ext uri="{BB962C8B-B14F-4D97-AF65-F5344CB8AC3E}">
        <p14:creationId xmlns:p14="http://schemas.microsoft.com/office/powerpoint/2010/main" val="152533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Текущее состояние помещений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9845344-F3C7-4754-A216-0E46D52AB1C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510"/>
            <a:ext cx="3574473" cy="272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84CBACB-0FEB-44C8-B629-875893043A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8" y="4316217"/>
            <a:ext cx="3721677" cy="250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8D8A4F3-6A0E-4C67-B0E9-10F488EEDAE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71" y="4383210"/>
            <a:ext cx="3222914" cy="23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AC12968-213C-423E-9E02-53BD46CFDEC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105" y="1240510"/>
            <a:ext cx="3871306" cy="289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6151F1F-F56A-4798-B54E-8DCE2CD91B4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1"/>
          <a:stretch/>
        </p:blipFill>
        <p:spPr bwMode="auto">
          <a:xfrm>
            <a:off x="7643032" y="4383210"/>
            <a:ext cx="4070140" cy="23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C9EE158-8E1E-43AB-8196-0739A0BA2BB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42" y="1376040"/>
            <a:ext cx="3871305" cy="2732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419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C000D2-02D1-4991-8431-28219E3E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дизайна помещений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46D0B4-AE76-4B41-8D8C-422F931A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33FEE0-332C-425B-8437-8639EAE524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242921"/>
            <a:ext cx="4538749" cy="331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043D97-669C-4F11-BEDB-B69F083A305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43" y="1315090"/>
            <a:ext cx="4706445" cy="305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F9968F-82EA-4A7A-8E28-E536C8065B0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94" y="3929739"/>
            <a:ext cx="4944631" cy="2928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538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313B72-B0A5-4F44-AA7C-0FD14981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1" y="266007"/>
            <a:ext cx="10208029" cy="1587241"/>
          </a:xfrm>
        </p:spPr>
        <p:txBody>
          <a:bodyPr/>
          <a:lstStyle/>
          <a:p>
            <a:r>
              <a:rPr lang="ru-RU" sz="3200" dirty="0">
                <a:effectLst/>
                <a:ea typeface="Calibri" panose="020F0502020204030204" pitchFamily="34" charset="0"/>
              </a:rPr>
              <a:t>Социологический опрос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+mn-lt"/>
                <a:ea typeface="Calibri" panose="020F0502020204030204" pitchFamily="34" charset="0"/>
              </a:rPr>
              <a:t>Для того, чтобы понять, нужен ли проект в целом, был проведен опрос, в котором приняли участие 673 человека.</a:t>
            </a:r>
            <a:endParaRPr lang="ru-RU" dirty="0">
              <a:latin typeface="+mn-lt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27263CF2-29FA-4503-B982-4EA553749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821720"/>
              </p:ext>
            </p:extLst>
          </p:nvPr>
        </p:nvGraphicFramePr>
        <p:xfrm>
          <a:off x="-235293" y="1446414"/>
          <a:ext cx="5142807" cy="298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65F5342A-0CC8-4B6C-B7A2-EA7AEE3706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4253549"/>
              </p:ext>
            </p:extLst>
          </p:nvPr>
        </p:nvGraphicFramePr>
        <p:xfrm>
          <a:off x="6677890" y="1446414"/>
          <a:ext cx="5142807" cy="2984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EC5172C1-667D-4789-9C83-17E3535E4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073508"/>
              </p:ext>
            </p:extLst>
          </p:nvPr>
        </p:nvGraphicFramePr>
        <p:xfrm>
          <a:off x="2942707" y="3873730"/>
          <a:ext cx="5142807" cy="298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1198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313B72-B0A5-4F44-AA7C-0FD14981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1" y="266007"/>
            <a:ext cx="10208029" cy="1587241"/>
          </a:xfrm>
        </p:spPr>
        <p:txBody>
          <a:bodyPr/>
          <a:lstStyle/>
          <a:p>
            <a:r>
              <a:rPr lang="ru-RU" sz="3200" dirty="0">
                <a:effectLst/>
                <a:ea typeface="Calibri" panose="020F0502020204030204" pitchFamily="34" charset="0"/>
              </a:rPr>
              <a:t>Социологический опрос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>
              <a:latin typeface="+mn-lt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31F6B87E-3671-49DC-A4C4-E6AFC7DCC2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9835286"/>
              </p:ext>
            </p:extLst>
          </p:nvPr>
        </p:nvGraphicFramePr>
        <p:xfrm>
          <a:off x="-689263" y="881494"/>
          <a:ext cx="6785263" cy="3640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73415548-3382-4530-A188-832A0CC2F5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0613372"/>
              </p:ext>
            </p:extLst>
          </p:nvPr>
        </p:nvGraphicFramePr>
        <p:xfrm>
          <a:off x="5702531" y="2960023"/>
          <a:ext cx="6349538" cy="364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73065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</TotalTime>
  <Words>581</Words>
  <Application>Microsoft Office PowerPoint</Application>
  <PresentationFormat>Широкоэкранный</PresentationFormat>
  <Paragraphs>59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Lato</vt:lpstr>
      <vt:lpstr>Symbol</vt:lpstr>
      <vt:lpstr>Times New Roman</vt:lpstr>
      <vt:lpstr>Wingdings 3</vt:lpstr>
      <vt:lpstr>Ион</vt:lpstr>
      <vt:lpstr>Музейно-образовательное пространство школьного музея «Исток»</vt:lpstr>
      <vt:lpstr>Школьная музейная комната «Исток» МБОУ СОШ №1 </vt:lpstr>
      <vt:lpstr>Презентация PowerPoint</vt:lpstr>
      <vt:lpstr>Задачи: </vt:lpstr>
      <vt:lpstr>Презентация PowerPoint</vt:lpstr>
      <vt:lpstr>Текущее состояние помещений</vt:lpstr>
      <vt:lpstr>Варианты дизайна помещений</vt:lpstr>
      <vt:lpstr>Социологический опрос Для того, чтобы понять, нужен ли проект в целом, был проведен опрос, в котором приняли участие 673 человека.</vt:lpstr>
      <vt:lpstr>Социологический опрос </vt:lpstr>
      <vt:lpstr>Ожидаемые результаты:  </vt:lpstr>
      <vt:lpstr>Обоснование цены </vt:lpstr>
      <vt:lpstr>Обоснование цены </vt:lpstr>
      <vt:lpstr>Обоснование цены </vt:lpstr>
      <vt:lpstr>Информация о проведенных мероприятиях, которые продолжат свою реализацию в рамках школьного музея «Исток»: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Музейно-образовательное пространство школьного музея «Исток»</dc:title>
  <dc:creator>Дешевых ТА</dc:creator>
  <cp:lastModifiedBy>Дешевых ТА</cp:lastModifiedBy>
  <cp:revision>17</cp:revision>
  <cp:lastPrinted>2025-03-03T12:45:19Z</cp:lastPrinted>
  <dcterms:created xsi:type="dcterms:W3CDTF">2025-02-07T11:39:27Z</dcterms:created>
  <dcterms:modified xsi:type="dcterms:W3CDTF">2025-03-03T12:54:11Z</dcterms:modified>
</cp:coreProperties>
</file>