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8" r:id="rId2"/>
    <p:sldId id="261" r:id="rId3"/>
    <p:sldId id="266" r:id="rId4"/>
    <p:sldId id="258" r:id="rId5"/>
    <p:sldId id="267" r:id="rId6"/>
    <p:sldId id="263" r:id="rId7"/>
    <p:sldId id="257" r:id="rId8"/>
    <p:sldId id="260" r:id="rId9"/>
    <p:sldId id="262" r:id="rId10"/>
    <p:sldId id="264" r:id="rId11"/>
    <p:sldId id="265" r:id="rId12"/>
    <p:sldId id="259" r:id="rId13"/>
    <p:sldId id="269" r:id="rId14"/>
  </p:sldIdLst>
  <p:sldSz cx="6858000" cy="9906000" type="A4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92" autoAdjust="0"/>
  </p:normalViewPr>
  <p:slideViewPr>
    <p:cSldViewPr>
      <p:cViewPr varScale="1">
        <p:scale>
          <a:sx n="71" d="100"/>
          <a:sy n="71" d="100"/>
        </p:scale>
        <p:origin x="1830" y="60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55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70CF1-92CB-48A0-A829-59452383867C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07485-D6E1-42F0-B5B8-EFA5F6F65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208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82C69-41E8-4B38-9871-AAB9109AEF72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4538"/>
            <a:ext cx="25781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D3B35-0623-4E89-93B8-96725A55AB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334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09788" y="744538"/>
            <a:ext cx="25781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D3B35-0623-4E89-93B8-96725A55AB1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301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1" y="3077284"/>
            <a:ext cx="5829300" cy="21233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A727-4548-4C59-9F5C-B625CE676827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D2DFC-6929-4520-B77F-F94F42EB7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53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A727-4548-4C59-9F5C-B625CE676827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D2DFC-6929-4520-B77F-F94F42EB7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998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96703"/>
            <a:ext cx="1543051" cy="845220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1" y="396703"/>
            <a:ext cx="4514851" cy="8452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A727-4548-4C59-9F5C-B625CE676827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D2DFC-6929-4520-B77F-F94F42EB7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968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A727-4548-4C59-9F5C-B625CE676827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D2DFC-6929-4520-B77F-F94F42EB7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725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A727-4548-4C59-9F5C-B625CE676827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D2DFC-6929-4520-B77F-F94F42EB7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498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2" y="2311404"/>
            <a:ext cx="3028951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1" y="2311404"/>
            <a:ext cx="3028951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A727-4548-4C59-9F5C-B625CE676827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D2DFC-6929-4520-B77F-F94F42EB7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426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A727-4548-4C59-9F5C-B625CE676827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D2DFC-6929-4520-B77F-F94F42EB7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529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A727-4548-4C59-9F5C-B625CE676827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D2DFC-6929-4520-B77F-F94F42EB7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62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A727-4548-4C59-9F5C-B625CE676827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D2DFC-6929-4520-B77F-F94F42EB7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562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2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8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2" y="2072925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A727-4548-4C59-9F5C-B625CE676827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D2DFC-6929-4520-B77F-F94F42EB7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429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3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5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A727-4548-4C59-9F5C-B625CE676827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D2DFC-6929-4520-B77F-F94F42EB7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833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4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5A727-4548-4C59-9F5C-B625CE676827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1" y="9181398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D2DFC-6929-4520-B77F-F94F42EB7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44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rana2020.ru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126" y="155140"/>
            <a:ext cx="6172200" cy="2324053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F7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Что надо знать </a:t>
            </a:r>
            <a:br>
              <a:rPr lang="ru-RU" dirty="0" smtClean="0">
                <a:solidFill>
                  <a:srgbClr val="F7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rgbClr val="F7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 Всероссийской переписи </a:t>
            </a:r>
            <a:r>
              <a:rPr lang="ru-RU" sz="4000" dirty="0" smtClean="0">
                <a:solidFill>
                  <a:srgbClr val="F7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населения</a:t>
            </a:r>
            <a:r>
              <a:rPr lang="ru-RU" dirty="0" smtClean="0">
                <a:solidFill>
                  <a:srgbClr val="F7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ru-RU" dirty="0" smtClean="0">
                <a:solidFill>
                  <a:srgbClr val="F7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rgbClr val="F7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Октябрь 2020</a:t>
            </a:r>
            <a:endParaRPr lang="ru-RU" dirty="0">
              <a:solidFill>
                <a:srgbClr val="F7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-72198" y="2658518"/>
            <a:ext cx="3356992" cy="6496037"/>
          </a:xfrm>
        </p:spPr>
        <p:txBody>
          <a:bodyPr>
            <a:noAutofit/>
          </a:bodyPr>
          <a:lstStyle/>
          <a:p>
            <a:pPr marL="0" indent="177800">
              <a:buNone/>
            </a:pPr>
            <a:r>
              <a:rPr lang="ru-RU" sz="1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Атрибутика</a:t>
            </a: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переписчика: </a:t>
            </a:r>
            <a:endParaRPr lang="en-US" sz="1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050" indent="-247650"/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Портфель </a:t>
            </a:r>
            <a:r>
              <a:rPr lang="ru-RU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синего цвета </a:t>
            </a: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надписью «Росстат</a:t>
            </a: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»,</a:t>
            </a:r>
            <a:endParaRPr lang="en-US" sz="1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050" indent="-247650">
              <a:spcBef>
                <a:spcPts val="1200"/>
              </a:spcBef>
            </a:pP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Жилет  </a:t>
            </a:r>
            <a:r>
              <a:rPr lang="ru-RU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синего цвета со светоотражающими полосами с эмблемой ВПН-2020</a:t>
            </a: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1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050" indent="-247650">
              <a:spcBef>
                <a:spcPts val="1200"/>
              </a:spcBef>
            </a:pP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Яркий </a:t>
            </a:r>
            <a:r>
              <a:rPr lang="ru-RU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шарф с надписью  «Всероссийская перепись населения 2020</a:t>
            </a: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»,</a:t>
            </a:r>
            <a:endParaRPr lang="en-US" sz="1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050" indent="-247650">
              <a:spcBef>
                <a:spcPts val="1200"/>
              </a:spcBef>
            </a:pP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фонарь </a:t>
            </a:r>
            <a:r>
              <a:rPr lang="ru-RU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налобный синего цвета с надписью «Всероссийская перепись населения 2020</a:t>
            </a: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»,</a:t>
            </a:r>
            <a:endParaRPr lang="en-US" sz="1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050" indent="-247650">
              <a:spcBef>
                <a:spcPts val="1200"/>
              </a:spcBef>
            </a:pP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Планшет,</a:t>
            </a:r>
            <a:endParaRPr lang="en-US" sz="1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050" indent="-247650">
              <a:spcBef>
                <a:spcPts val="1200"/>
              </a:spcBef>
            </a:pP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Удостоверение </a:t>
            </a:r>
            <a:r>
              <a:rPr lang="ru-RU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переписчика с подписью руководителя Росстата, действительное при предъявлении паспорта</a:t>
            </a:r>
          </a:p>
          <a:p>
            <a:pPr marL="273050" indent="-247650"/>
            <a:endParaRPr lang="ru-RU" sz="1400" dirty="0">
              <a:solidFill>
                <a:srgbClr val="FFFF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168" y="8553400"/>
            <a:ext cx="1642831" cy="11559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1200" y="3008784"/>
            <a:ext cx="3596800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26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70" y="0"/>
            <a:ext cx="6858000" cy="989380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06" y="290736"/>
            <a:ext cx="6839985" cy="40862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2018 году были приняты национальные проекты — они определяют развитие страны на 6 лет.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как понять, где строить больницу, сколько открывать школ, нужно ли прокладывать дорогу? </a:t>
            </a:r>
            <a:endParaRPr lang="en-US" sz="24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 предоставляет статистика, и они были бы неполными, если бы не регулярное проведение переписей. Те, кто участвует в переписи, помогают строить будущее страны!</a:t>
            </a:r>
            <a:endParaRPr lang="ru-RU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8800" y="4952999"/>
            <a:ext cx="5085184" cy="4752528"/>
          </a:xfrm>
        </p:spPr>
      </p:pic>
    </p:spTree>
    <p:extLst>
      <p:ext uri="{BB962C8B-B14F-4D97-AF65-F5344CB8AC3E}">
        <p14:creationId xmlns:p14="http://schemas.microsoft.com/office/powerpoint/2010/main" val="214440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5"/>
            <a:ext cx="6858000" cy="989380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344488"/>
            <a:ext cx="6755642" cy="4608512"/>
          </a:xfrm>
        </p:spPr>
        <p:txBody>
          <a:bodyPr>
            <a:noAutofit/>
          </a:bodyPr>
          <a:lstStyle/>
          <a:p>
            <a:pPr>
              <a:lnSpc>
                <a:spcPct val="105000"/>
              </a:lnSpc>
              <a:spcBef>
                <a:spcPts val="1200"/>
              </a:spcBef>
            </a:pPr>
            <a:r>
              <a:rPr lang="ru-RU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середине XX века Россия перестала быть сельской страной. Перепись 1959 года впервые зафиксировала перевес горожан по отношению к сельским жителям. Но на этом урбанизация не остановилась, города продолжили расти. К 2010 году их население составило уже 73,7%.</a:t>
            </a:r>
          </a:p>
          <a:p>
            <a:pPr>
              <a:lnSpc>
                <a:spcPct val="105000"/>
              </a:lnSpc>
              <a:spcBef>
                <a:spcPts val="1200"/>
              </a:spcBef>
            </a:pPr>
            <a:r>
              <a:rPr lang="ru-RU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Россияне и сейчас продолжают менять сельскую жизнь на городскую.</a:t>
            </a:r>
          </a:p>
          <a:p>
            <a:pPr>
              <a:lnSpc>
                <a:spcPct val="105000"/>
              </a:lnSpc>
              <a:spcBef>
                <a:spcPts val="1200"/>
              </a:spcBef>
            </a:pPr>
            <a:r>
              <a:rPr lang="ru-RU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Особенность современной урбанизации — переезд из небольших городов в более крупные и развитые. Какие города растут быстрее всего, покажет Всероссийская перепись населения </a:t>
            </a:r>
            <a:br>
              <a:rPr lang="ru-RU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года.</a:t>
            </a:r>
            <a:endParaRPr lang="ru-RU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063" y="5144069"/>
            <a:ext cx="4797152" cy="4608513"/>
          </a:xfrm>
        </p:spPr>
      </p:pic>
    </p:spTree>
    <p:extLst>
      <p:ext uri="{BB962C8B-B14F-4D97-AF65-F5344CB8AC3E}">
        <p14:creationId xmlns:p14="http://schemas.microsoft.com/office/powerpoint/2010/main" val="369215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5"/>
            <a:ext cx="6858000" cy="989380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32" y="-15552"/>
            <a:ext cx="6847268" cy="4896544"/>
          </a:xfrm>
        </p:spPr>
        <p:txBody>
          <a:bodyPr>
            <a:noAutofit/>
          </a:bodyPr>
          <a:lstStyle/>
          <a:p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официальном сайте Всероссийской переписи населения — самая точная, проверенная и оперативная информация: </a:t>
            </a:r>
            <a:r>
              <a:rPr lang="en-US" sz="2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</a:t>
            </a:r>
            <a:r>
              <a:rPr lang="en-US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://www.strana2020.ru</a:t>
            </a:r>
            <a:r>
              <a:rPr lang="en-US" sz="2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r>
              <a:rPr lang="ru-RU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разделе «Новости» вы найдете свежие сообщения, анонсы мероприятий, комментарии руководства Росстата и экспертов. Интересные статьи о переписи, опубликованные в СМИ, находятся в разделе «Публикации».</a:t>
            </a:r>
          </a:p>
          <a:p>
            <a:r>
              <a:rPr lang="ru-RU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самое интересное для тех, кто хочет сам собирать данные во время переписи — раздел «Хочу стать переписчиком». Здесь представлены условия этой важной и социально значимой работы.</a:t>
            </a:r>
            <a:endParaRPr lang="ru-RU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548" y="4808984"/>
            <a:ext cx="4521437" cy="4944252"/>
          </a:xfrm>
        </p:spPr>
      </p:pic>
    </p:spTree>
    <p:extLst>
      <p:ext uri="{BB962C8B-B14F-4D97-AF65-F5344CB8AC3E}">
        <p14:creationId xmlns:p14="http://schemas.microsoft.com/office/powerpoint/2010/main" val="48472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5"/>
            <a:ext cx="6858000" cy="9893809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6095"/>
            <a:ext cx="6858000" cy="84244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7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Конфиденциальность гарантируется</a:t>
            </a:r>
            <a:endParaRPr lang="ru-RU" sz="2800" b="1" dirty="0">
              <a:solidFill>
                <a:srgbClr val="F7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58" y="416496"/>
            <a:ext cx="6858000" cy="5760640"/>
          </a:xfrm>
        </p:spPr>
        <p:txBody>
          <a:bodyPr>
            <a:normAutofit/>
          </a:bodyPr>
          <a:lstStyle/>
          <a:p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Перепись </a:t>
            </a:r>
            <a:r>
              <a:rPr lang="ru-RU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населения не использует персональные </a:t>
            </a:r>
            <a:r>
              <a:rPr lang="ru-RU" sz="1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данные. .Статистики </a:t>
            </a:r>
            <a:r>
              <a:rPr lang="ru-RU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верят людям на слово!</a:t>
            </a:r>
          </a:p>
          <a:p>
            <a:r>
              <a:rPr lang="ru-RU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Переписные листы Всероссийской переписи населения будут полностью анонимны. Все данные заносятся в переписные листы со слов респондентов, и никаких документов, подтверждающих сведения, не требуется</a:t>
            </a:r>
            <a:r>
              <a:rPr lang="ru-RU" sz="1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</a:t>
            </a:r>
            <a:r>
              <a:rPr lang="ru-RU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переписи населения не будут передаваться ни в налоговую службу, ни в Пенсионный фонд, ни в любые другие ведомства. За всю историю отечественной статистики не было ни одного случая утечки информации. После публикации итогов Всероссийской переписи населения, заполненные респондентами переписные листы подлежат уничтожению.</a:t>
            </a:r>
          </a:p>
          <a:p>
            <a:r>
              <a:rPr lang="ru-RU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Всероссийская перепись населения пройдет с 1 по 31 октября 2020 года на всей территории России, а в труднодоступных районах начнется уже в апреле.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5654" y="6174843"/>
            <a:ext cx="4360459" cy="3624630"/>
          </a:xfrm>
        </p:spPr>
      </p:pic>
    </p:spTree>
    <p:extLst>
      <p:ext uri="{BB962C8B-B14F-4D97-AF65-F5344CB8AC3E}">
        <p14:creationId xmlns:p14="http://schemas.microsoft.com/office/powerpoint/2010/main" val="169377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5"/>
            <a:ext cx="6858000" cy="989380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22579" y="266451"/>
            <a:ext cx="6713984" cy="4579137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ru-RU" sz="19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Всероссийская перепись населения — это лучший способ понять кто, где и как живет в России.</a:t>
            </a:r>
          </a:p>
          <a:p>
            <a:pPr>
              <a:spcBef>
                <a:spcPts val="1200"/>
              </a:spcBef>
            </a:pPr>
            <a:r>
              <a:rPr lang="ru-RU" sz="19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Перепись начнется 1 октября 2020 года. За месяц будет собрана информация о всех жителях России, об их уровне образования, владении языками, жилищных условиях, экономической активности, структуре семьи.</a:t>
            </a:r>
          </a:p>
          <a:p>
            <a:pPr>
              <a:spcBef>
                <a:spcPts val="1200"/>
              </a:spcBef>
            </a:pPr>
            <a:r>
              <a:rPr lang="ru-RU" sz="19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 </a:t>
            </a:r>
            <a:r>
              <a:rPr lang="ru-RU" sz="19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человек, участник переписи или глава домохозяйства, может заполнить переписные листы и пройти перепись за всех других членов домохозяйства — в том случае, если он или она владеет точной информацией. Это можно будет сделать во время переписи не только лично, общаясь с переписчиком, но и в электронном виде, переписываясь на </a:t>
            </a:r>
            <a:r>
              <a:rPr lang="ru-RU" sz="19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Госуслугах</a:t>
            </a:r>
            <a:r>
              <a:rPr lang="ru-RU" sz="19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через интернет.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7312" y="5313040"/>
            <a:ext cx="4295836" cy="4465778"/>
          </a:xfrm>
        </p:spPr>
      </p:pic>
    </p:spTree>
    <p:extLst>
      <p:ext uri="{BB962C8B-B14F-4D97-AF65-F5344CB8AC3E}">
        <p14:creationId xmlns:p14="http://schemas.microsoft.com/office/powerpoint/2010/main" val="47684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5"/>
            <a:ext cx="6858000" cy="989380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8640" y="-159568"/>
            <a:ext cx="6669360" cy="4012735"/>
          </a:xfrm>
        </p:spPr>
        <p:txBody>
          <a:bodyPr>
            <a:noAutofit/>
          </a:bodyPr>
          <a:lstStyle/>
          <a:p>
            <a:pPr>
              <a:lnSpc>
                <a:spcPct val="105000"/>
              </a:lnSpc>
              <a:spcBef>
                <a:spcPts val="1200"/>
              </a:spcBef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5000"/>
              </a:lnSpc>
              <a:spcBef>
                <a:spcPts val="1200"/>
              </a:spcBef>
              <a:buNone/>
            </a:pPr>
            <a:r>
              <a:rPr lang="ru-RU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Отвечаем на самые важные вопросы 2020 года: </a:t>
            </a:r>
          </a:p>
          <a:p>
            <a:pPr marL="0" indent="0">
              <a:lnSpc>
                <a:spcPct val="105000"/>
              </a:lnSpc>
              <a:spcBef>
                <a:spcPts val="1200"/>
              </a:spcBef>
              <a:buNone/>
            </a:pP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огда пройдет Всероссийская перепись населения? </a:t>
            </a:r>
          </a:p>
          <a:p>
            <a:pPr marL="0" indent="0">
              <a:lnSpc>
                <a:spcPct val="105000"/>
              </a:lnSpc>
              <a:spcBef>
                <a:spcPts val="1200"/>
              </a:spcBef>
              <a:buNone/>
            </a:pP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огда можно будет заполнить переписные листы?</a:t>
            </a:r>
          </a:p>
          <a:p>
            <a:pPr marL="0" indent="0">
              <a:lnSpc>
                <a:spcPct val="105000"/>
              </a:lnSpc>
              <a:spcBef>
                <a:spcPts val="1200"/>
              </a:spcBef>
              <a:buNone/>
            </a:pP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огда переписчики будут собирать данные?</a:t>
            </a:r>
          </a:p>
          <a:p>
            <a:pPr marL="0" indent="0">
              <a:lnSpc>
                <a:spcPct val="105000"/>
              </a:lnSpc>
              <a:spcBef>
                <a:spcPts val="1200"/>
              </a:spcBef>
              <a:buNone/>
            </a:pP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0808" y="4850711"/>
            <a:ext cx="5013176" cy="4907516"/>
          </a:xfrm>
        </p:spPr>
      </p:pic>
    </p:spTree>
    <p:extLst>
      <p:ext uri="{BB962C8B-B14F-4D97-AF65-F5344CB8AC3E}">
        <p14:creationId xmlns:p14="http://schemas.microsoft.com/office/powerpoint/2010/main" val="56056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5"/>
            <a:ext cx="6858000" cy="989380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3375" y="200472"/>
            <a:ext cx="6754625" cy="40030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Всероссийская перепись 2020 года будет цифровой. Мы сможем заполнить переписные листы самым удобным для нас способом. Выбираем подходящий вариант:</a:t>
            </a:r>
          </a:p>
          <a:p>
            <a:pPr marL="273050" indent="0"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При помощи </a:t>
            </a:r>
            <a:r>
              <a:rPr lang="ru-RU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Госуслуг</a:t>
            </a:r>
            <a:r>
              <a:rPr lang="ru-RU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домашнего или рабочего компьютера и в мобильном приложении;</a:t>
            </a:r>
          </a:p>
          <a:p>
            <a:pPr marL="273050" indent="0"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 ближайшем многофункциональном центре (МФЦ);</a:t>
            </a:r>
          </a:p>
          <a:p>
            <a:pPr marL="273050" indent="0"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Дома, с помощью переписчика: просто ответить на вопросы.</a:t>
            </a:r>
            <a:endParaRPr lang="ru-RU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lum bright="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0792" y="5097016"/>
            <a:ext cx="4633434" cy="4644693"/>
          </a:xfr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6530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5"/>
            <a:ext cx="6858000" cy="9899905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0" y="18356"/>
            <a:ext cx="6858000" cy="632520"/>
          </a:xfrm>
        </p:spPr>
        <p:txBody>
          <a:bodyPr>
            <a:noAutofit/>
          </a:bodyPr>
          <a:lstStyle/>
          <a:p>
            <a:r>
              <a:rPr lang="ru-RU" sz="2900" b="1" dirty="0" smtClean="0">
                <a:solidFill>
                  <a:srgbClr val="F7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пройти электронную перепись?</a:t>
            </a:r>
            <a:endParaRPr lang="ru-RU" sz="2900" b="1" dirty="0">
              <a:solidFill>
                <a:srgbClr val="F7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633012"/>
            <a:ext cx="6858000" cy="5688632"/>
          </a:xfrm>
        </p:spPr>
        <p:txBody>
          <a:bodyPr>
            <a:noAutofit/>
          </a:bodyPr>
          <a:lstStyle/>
          <a:p>
            <a:r>
              <a:rPr lang="ru-RU" sz="17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октябре 2020 состоится первая </a:t>
            </a:r>
            <a:r>
              <a:rPr lang="ru-RU" sz="17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электронная Всероссийская </a:t>
            </a:r>
            <a:r>
              <a:rPr lang="ru-RU" sz="1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перепись населения. Рассказываем, как принять в ней участие</a:t>
            </a:r>
            <a:r>
              <a:rPr lang="ru-RU" sz="17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Первое: зарегистрируйтесь на портале </a:t>
            </a:r>
            <a:r>
              <a:rPr lang="ru-RU" sz="1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Госуслуг</a:t>
            </a:r>
            <a:r>
              <a:rPr lang="ru-RU" sz="1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подтвердите ваш аккаунт по e-</a:t>
            </a:r>
            <a:r>
              <a:rPr lang="ru-RU" sz="1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1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номеру мобильного</a:t>
            </a:r>
            <a:r>
              <a:rPr lang="ru-RU" sz="17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Второе: электронный переписной лист будет доступен </a:t>
            </a:r>
            <a:r>
              <a:rPr lang="ru-RU" sz="17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7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вашем аккаунте </a:t>
            </a:r>
            <a:r>
              <a:rPr lang="ru-RU" sz="1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Госуслуг</a:t>
            </a:r>
            <a:r>
              <a:rPr lang="ru-RU" sz="1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1 по 25 октября 2020 года.</a:t>
            </a:r>
          </a:p>
          <a:p>
            <a:r>
              <a:rPr lang="ru-RU" sz="1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 сможете ответить на вопросы переписи на портале, </a:t>
            </a:r>
            <a:r>
              <a:rPr lang="ru-RU" sz="17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7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любого компьютера, имеющего доступ в интернет.</a:t>
            </a:r>
          </a:p>
          <a:p>
            <a:r>
              <a:rPr lang="ru-RU" sz="1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вариант, вы можете установить мобильное приложение </a:t>
            </a:r>
            <a:r>
              <a:rPr lang="ru-RU" sz="1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Госуслуг</a:t>
            </a:r>
            <a:r>
              <a:rPr lang="ru-RU" sz="1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пройти перепись на телефоне или планшете</a:t>
            </a:r>
            <a:r>
              <a:rPr lang="ru-RU" sz="17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1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Заполнять все сразу необязательно, данные сохранятся, если вы сделаете перерыв</a:t>
            </a:r>
            <a:r>
              <a:rPr lang="ru-RU" sz="17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7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 человек, участник переписи или глава домохозяйства, может заполнить переписные листы и пройти перепись за всех других членов домохозяйства — в том случае, если он или она владеет точной информацией. Это можно будет сделать во время переписи не только лично, общаясь с переписчиком, но и в электронном виде, переписываясь на </a:t>
            </a:r>
            <a:r>
              <a:rPr lang="ru-RU" sz="1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Госуслугах</a:t>
            </a:r>
            <a:r>
              <a:rPr lang="ru-RU" sz="1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через интернет.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1770" y="6609184"/>
            <a:ext cx="3337124" cy="3177066"/>
          </a:xfr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05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5"/>
            <a:ext cx="6858000" cy="989380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200472"/>
            <a:ext cx="6858000" cy="394488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0000"/>
              </a:lnSpc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8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Всероссийская перепись населения 2020 года будет идти месяц — с 1 по 31 октября. Однако, вся информация собирается в том состоянии, в котором она была на момент 0:00 часов </a:t>
            </a:r>
            <a:br>
              <a:rPr lang="ru-RU" sz="8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октября 2020 года. Это называется моментом переписи населения.</a:t>
            </a:r>
          </a:p>
          <a:p>
            <a:pPr marL="0" indent="0">
              <a:lnSpc>
                <a:spcPct val="110000"/>
              </a:lnSpc>
              <a:buNone/>
            </a:pPr>
            <a:endParaRPr lang="ru-RU" sz="36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8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Например, если переписчик придет в семью, в которой малыш родился в 8 утра 1 октября 2020 года, то новорожденный в итогах переписи учитываться не будет.</a:t>
            </a:r>
          </a:p>
          <a:p>
            <a:pPr marL="0" indent="0">
              <a:lnSpc>
                <a:spcPct val="110000"/>
              </a:lnSpc>
              <a:buNone/>
            </a:pPr>
            <a:endParaRPr lang="ru-RU" sz="36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8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Момент переписи позволяет зафиксировать точный срез информации о населении. Эти данные помогут в экономическом планировании.</a:t>
            </a:r>
            <a:endParaRPr lang="ru-RU" sz="8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6464" y="4853696"/>
            <a:ext cx="4941168" cy="4896544"/>
          </a:xfrm>
        </p:spPr>
      </p:pic>
    </p:spTree>
    <p:extLst>
      <p:ext uri="{BB962C8B-B14F-4D97-AF65-F5344CB8AC3E}">
        <p14:creationId xmlns:p14="http://schemas.microsoft.com/office/powerpoint/2010/main" val="86281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5"/>
            <a:ext cx="6858000" cy="989380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8640" y="0"/>
            <a:ext cx="6669360" cy="6321152"/>
          </a:xfrm>
        </p:spPr>
        <p:txBody>
          <a:bodyPr>
            <a:noAutofit/>
          </a:bodyPr>
          <a:lstStyle/>
          <a:p>
            <a:endParaRPr lang="en-US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Вопросы Всероссийской переписи 2020 года утвердило Правительство России. 30 простых ответов надо будет дать всем, кто постоянно живет в России, и всего 7 — гражданам других стран, которые приехали к нам на время.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Переписные листы немного отличаются от бланков предыдущей переписи 2010 года. Что изменилось?</a:t>
            </a:r>
          </a:p>
          <a:p>
            <a:pPr marL="177800" indent="0">
              <a:buNone/>
            </a:pPr>
            <a:r>
              <a:rPr lang="ru-RU" sz="15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Перепись впервые пройдет в электронном виде. Листы адаптировали так, чтобы нам было удобно заполнять их на сайте «</a:t>
            </a:r>
            <a:r>
              <a:rPr lang="ru-RU" sz="15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Госуслуг</a:t>
            </a:r>
            <a:r>
              <a:rPr lang="ru-RU" sz="15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а переписчикам — на планшетах.</a:t>
            </a:r>
          </a:p>
          <a:p>
            <a:pPr marL="177800" indent="0">
              <a:buNone/>
            </a:pPr>
            <a:r>
              <a:rPr lang="ru-RU" sz="15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Некоторые вопросы переформулировали более точно, привели в соответствие с реалиями и с изменившимся законодательством.</a:t>
            </a:r>
          </a:p>
          <a:p>
            <a:pPr marL="177800" indent="0">
              <a:buNone/>
            </a:pPr>
            <a:r>
              <a:rPr lang="ru-RU" sz="15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У нас спросят, как активно мы пользуемся русским и другими языками в повседневной жизни. Это позволит оценить образовательные программы, потребность в национальных школах и культурных инициативах.</a:t>
            </a:r>
          </a:p>
          <a:p>
            <a:pPr marL="177800" indent="0">
              <a:buNone/>
            </a:pPr>
            <a:r>
              <a:rPr lang="ru-RU" sz="15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В перечне источников средств к существованию для удобства перечислены самые распространенные: заработная плата, предпринимательский доход, </a:t>
            </a:r>
            <a:r>
              <a:rPr lang="ru-RU" sz="15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самозанятость</a:t>
            </a:r>
            <a:r>
              <a:rPr lang="ru-RU" sz="15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пенсия, пособие </a:t>
            </a:r>
            <a:br>
              <a:rPr lang="ru-RU" sz="15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еще несколько.</a:t>
            </a:r>
          </a:p>
          <a:p>
            <a:pPr marL="177800" indent="0">
              <a:buNone/>
            </a:pPr>
            <a:r>
              <a:rPr lang="ru-RU" sz="15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В блоке вопросов об образовании появилась графа «дошкольное образование», а графу «среднее профессиональное образование» разделили на «квалифицированный рабочий, служащий» и «специалист среднего звена».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4799" y="6537176"/>
            <a:ext cx="3186357" cy="3267250"/>
          </a:xfrm>
        </p:spPr>
      </p:pic>
      <p:sp>
        <p:nvSpPr>
          <p:cNvPr id="2" name="Прямоугольник 1"/>
          <p:cNvSpPr/>
          <p:nvPr/>
        </p:nvSpPr>
        <p:spPr>
          <a:xfrm>
            <a:off x="207433" y="6324342"/>
            <a:ext cx="3221567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0">
              <a:buNone/>
            </a:pPr>
            <a:r>
              <a:rPr lang="ru-RU" sz="1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В соответствие с законом привели и градации высшего образования: «</a:t>
            </a:r>
            <a:r>
              <a:rPr lang="ru-RU" sz="1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бакалавриат</a:t>
            </a:r>
            <a:r>
              <a:rPr lang="ru-RU" sz="1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«</a:t>
            </a:r>
            <a:r>
              <a:rPr lang="ru-RU" sz="1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специалитет</a:t>
            </a:r>
            <a:r>
              <a:rPr lang="ru-RU" sz="1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«магистратура». Послевузовское образование будут уточнять пунктами «кандидат наук» и «доктор наук».</a:t>
            </a:r>
          </a:p>
          <a:p>
            <a:pPr marL="177800" indent="0">
              <a:buNone/>
            </a:pPr>
            <a:r>
              <a:rPr lang="ru-RU" sz="1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Вопросов о размере дохода в переписи никогда не было и не будет. Не нужно и называть работодателя.</a:t>
            </a:r>
          </a:p>
        </p:txBody>
      </p:sp>
    </p:spTree>
    <p:extLst>
      <p:ext uri="{BB962C8B-B14F-4D97-AF65-F5344CB8AC3E}">
        <p14:creationId xmlns:p14="http://schemas.microsoft.com/office/powerpoint/2010/main" val="257694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5"/>
            <a:ext cx="6858000" cy="989380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88" y="200472"/>
            <a:ext cx="6701796" cy="372616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«Старожилы помнят», любят говорить журналисты. А сколько их в России? Согласно переписи 2010 года, в стране проживало 1379 мужчин и 5887 женщин в возрасте старше 100 лет.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Узнаем из переписи 2020 года, сколько у нас теперь долгожителей.</a:t>
            </a:r>
            <a:endParaRPr lang="ru-RU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792" y="4304928"/>
            <a:ext cx="5157192" cy="5272109"/>
          </a:xfrm>
        </p:spPr>
      </p:pic>
    </p:spTree>
    <p:extLst>
      <p:ext uri="{BB962C8B-B14F-4D97-AF65-F5344CB8AC3E}">
        <p14:creationId xmlns:p14="http://schemas.microsoft.com/office/powerpoint/2010/main" val="180263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1"/>
            <a:ext cx="6858000" cy="989380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"/>
            <a:ext cx="6858000" cy="9905999"/>
          </a:xfrm>
        </p:spPr>
        <p:txBody>
          <a:bodyPr>
            <a:noAutofit/>
          </a:bodyPr>
          <a:lstStyle/>
          <a:p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7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Согласно данным переписи 2010 года, 99% населения России живут в частных домохозяйствах. Частное домохозяйство — это общность людей, живущих в одном помещении и разделяющих основные расходы: на жилье, еду, транспорт и так далее. Разумеется, в большинстве случаев частные домохозяйства включают членов семьи. Однако, в составе домохозяйства могут быть и не члены семьи: друзья, компаньоны и так далее. Например, частным домохозяйством может быть компания студентов, которые совместно снимают квартиру и скидываются на покупку еды.</a:t>
            </a:r>
          </a:p>
          <a:p>
            <a:r>
              <a:rPr lang="ru-RU" sz="17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Домохозяйство — главная единица учета при проведении переписи. Помимо частных домохозяйств существуют также коллективные домохозяйства: сообщества военнослужащих в казармах, монахов в монастыре, а также отдельные домохозяйства бездомных.</a:t>
            </a:r>
          </a:p>
          <a:p>
            <a:r>
              <a:rPr lang="ru-RU" sz="17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Средний размер домохозяйства постепенно сокращается: с 2,7 человек в 2002 году до 2,6 в 2010. Более чем в половине домохозяйств живут 1 или 2 человека, так что тенденция к снижению состава не удивительна. Зато количество самих домохозяйств выросло: с 52,7 млн в 2002 году до 54,6 млн в 2010 году.</a:t>
            </a:r>
            <a:endParaRPr lang="ru-RU" sz="1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9495" y="6245374"/>
            <a:ext cx="3179080" cy="3555443"/>
          </a:xfr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62896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1059</Words>
  <Application>Microsoft Office PowerPoint</Application>
  <PresentationFormat>Лист A4 (210x297 мм)</PresentationFormat>
  <Paragraphs>68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Что надо знать  о Всероссийской переписи населения? Октябрь 2020</vt:lpstr>
      <vt:lpstr>Презентация PowerPoint</vt:lpstr>
      <vt:lpstr>Презентация PowerPoint</vt:lpstr>
      <vt:lpstr>Презентация PowerPoint</vt:lpstr>
      <vt:lpstr>Как пройти электронную перепись?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Конфиденциальность гарантируется</vt:lpstr>
    </vt:vector>
  </TitlesOfParts>
  <Company>-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Мухина Елена Валерьевна</dc:creator>
  <cp:lastModifiedBy>Шмуратко Елена Николаевна</cp:lastModifiedBy>
  <cp:revision>52</cp:revision>
  <cp:lastPrinted>2020-02-12T09:15:05Z</cp:lastPrinted>
  <dcterms:created xsi:type="dcterms:W3CDTF">2020-02-05T05:46:09Z</dcterms:created>
  <dcterms:modified xsi:type="dcterms:W3CDTF">2020-02-18T09:16:18Z</dcterms:modified>
</cp:coreProperties>
</file>