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88" r:id="rId3"/>
    <p:sldId id="389" r:id="rId4"/>
    <p:sldId id="390" r:id="rId5"/>
    <p:sldId id="391" r:id="rId6"/>
    <p:sldId id="392" r:id="rId7"/>
    <p:sldId id="393" r:id="rId8"/>
  </p:sldIdLst>
  <p:sldSz cx="27435175" cy="15432088"/>
  <p:notesSz cx="6797675" cy="9926638"/>
  <p:defaultTextStyle>
    <a:defPPr>
      <a:defRPr lang="ru-RU"/>
    </a:defPPr>
    <a:lvl1pPr marL="0" algn="l" defTabSz="2743474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1pPr>
    <a:lvl2pPr marL="1371737" algn="l" defTabSz="2743474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2pPr>
    <a:lvl3pPr marL="2743474" algn="l" defTabSz="2743474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3pPr>
    <a:lvl4pPr marL="4115211" algn="l" defTabSz="2743474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4pPr>
    <a:lvl5pPr marL="5486949" algn="l" defTabSz="2743474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5pPr>
    <a:lvl6pPr marL="6858686" algn="l" defTabSz="2743474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6pPr>
    <a:lvl7pPr marL="8230423" algn="l" defTabSz="2743474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7pPr>
    <a:lvl8pPr marL="9602160" algn="l" defTabSz="2743474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8pPr>
    <a:lvl9pPr marL="10973897" algn="l" defTabSz="2743474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770B"/>
    <a:srgbClr val="007E39"/>
    <a:srgbClr val="85DFFF"/>
    <a:srgbClr val="297083"/>
    <a:srgbClr val="E3DE00"/>
    <a:srgbClr val="0078A2"/>
    <a:srgbClr val="21FFB5"/>
    <a:srgbClr val="B31D0D"/>
    <a:srgbClr val="006C92"/>
    <a:srgbClr val="3DE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82" autoAdjust="0"/>
  </p:normalViewPr>
  <p:slideViewPr>
    <p:cSldViewPr>
      <p:cViewPr>
        <p:scale>
          <a:sx n="40" d="100"/>
          <a:sy n="40" d="100"/>
        </p:scale>
        <p:origin x="-480" y="-72"/>
      </p:cViewPr>
      <p:guideLst>
        <p:guide orient="horz" pos="4861"/>
        <p:guide pos="86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3600">
                <a:latin typeface="Times New Roman" pitchFamily="18" charset="0"/>
                <a:cs typeface="Times New Roman" pitchFamily="18" charset="0"/>
              </a:defRPr>
            </a:pPr>
            <a:r>
              <a:rPr lang="ru-RU" sz="3600" baseline="0" dirty="0" smtClean="0">
                <a:latin typeface="Times New Roman" pitchFamily="18" charset="0"/>
                <a:cs typeface="Times New Roman" pitchFamily="18" charset="0"/>
              </a:rPr>
              <a:t>Стоимость газификации домовладения (квартиры)  для льготной категории граждан,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руб. </a:t>
            </a:r>
          </a:p>
          <a:p>
            <a:pPr algn="l">
              <a:defRPr sz="3600">
                <a:latin typeface="Times New Roman" pitchFamily="18" charset="0"/>
                <a:cs typeface="Times New Roman" pitchFamily="18" charset="0"/>
              </a:defRPr>
            </a:pPr>
            <a:endParaRPr lang="ru-RU" sz="32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defRPr sz="3600">
                <a:latin typeface="Times New Roman" pitchFamily="18" charset="0"/>
                <a:cs typeface="Times New Roman" pitchFamily="18" charset="0"/>
              </a:defRPr>
            </a:pP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*в</a:t>
            </a:r>
            <a:r>
              <a:rPr lang="ru-RU" sz="3200" b="0" baseline="0" dirty="0" smtClean="0">
                <a:latin typeface="Times New Roman" pitchFamily="18" charset="0"/>
                <a:cs typeface="Times New Roman" pitchFamily="18" charset="0"/>
              </a:rPr>
              <a:t> среднем по области стоимость газификации домовладения составляет 80 тыс.руб.</a:t>
            </a:r>
          </a:p>
          <a:p>
            <a:pPr algn="l">
              <a:defRPr sz="3600">
                <a:latin typeface="Times New Roman" pitchFamily="18" charset="0"/>
                <a:cs typeface="Times New Roman" pitchFamily="18" charset="0"/>
              </a:defRPr>
            </a:pPr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** минимальный установленный платеж собственника домовладения</a:t>
            </a:r>
          </a:p>
          <a:p>
            <a:pPr algn="l">
              <a:defRPr sz="3600">
                <a:latin typeface="Times New Roman" pitchFamily="18" charset="0"/>
                <a:cs typeface="Times New Roman" pitchFamily="18" charset="0"/>
              </a:defRPr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1820255775620334"/>
          <c:y val="4.3368117513751345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304953350948094E-2"/>
          <c:y val="0.31595751895961"/>
          <c:w val="0.6232880485582355"/>
          <c:h val="0.6589595787391152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Стоимость газификации, руб.</c:v>
                </c:pt>
              </c:strCache>
            </c:strRef>
          </c:tx>
          <c:explosion val="12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spPr>
                <a:noFill/>
              </c:spPr>
              <c:txPr>
                <a:bodyPr/>
                <a:lstStyle/>
                <a:p>
                  <a:pPr>
                    <a:defRPr sz="40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670358856097194E-2"/>
                  <c:y val="2.1108765692700808E-2"/>
                </c:manualLayout>
              </c:layout>
              <c:tx>
                <c:rich>
                  <a:bodyPr/>
                  <a:lstStyle/>
                  <a:p>
                    <a:r>
                      <a:rPr lang="ru-RU" sz="4000" b="1" dirty="0" smtClean="0"/>
                      <a:t>10 000** </a:t>
                    </a:r>
                    <a:endParaRPr lang="ru-RU" sz="40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4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Оплата субсидией</c:v>
                </c:pt>
                <c:pt idx="1">
                  <c:v>Оплата гражданином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70000</c:v>
                </c:pt>
                <c:pt idx="1">
                  <c:v>10000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035234774159511"/>
          <c:y val="0.28756404154651588"/>
          <c:w val="0.30349368733626564"/>
          <c:h val="0.49900595840228285"/>
        </c:manualLayout>
      </c:layout>
      <c:overlay val="0"/>
      <c:txPr>
        <a:bodyPr/>
        <a:lstStyle/>
        <a:p>
          <a:pPr>
            <a:defRPr sz="3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4000">
                <a:latin typeface="Times New Roman" pitchFamily="18" charset="0"/>
                <a:cs typeface="Times New Roman" pitchFamily="18" charset="0"/>
              </a:defRPr>
            </a:pPr>
            <a:r>
              <a:rPr lang="ru-RU" sz="4000" baseline="0" dirty="0" smtClean="0">
                <a:latin typeface="Times New Roman" pitchFamily="18" charset="0"/>
                <a:cs typeface="Times New Roman" pitchFamily="18" charset="0"/>
              </a:rPr>
              <a:t>Стоимость газификации домовладения для прочей категории граждан,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руб.</a:t>
            </a:r>
          </a:p>
          <a:p>
            <a:pPr algn="l">
              <a:defRPr sz="4000">
                <a:latin typeface="Times New Roman" pitchFamily="18" charset="0"/>
                <a:cs typeface="Times New Roman" pitchFamily="18" charset="0"/>
              </a:defRPr>
            </a:pPr>
            <a:r>
              <a:rPr lang="ru-RU" sz="3600" b="0" dirty="0" smtClean="0">
                <a:latin typeface="Times New Roman" pitchFamily="18" charset="0"/>
                <a:cs typeface="Times New Roman" pitchFamily="18" charset="0"/>
              </a:rPr>
              <a:t>*в</a:t>
            </a:r>
            <a:r>
              <a:rPr lang="ru-RU" sz="3600" b="0" baseline="0" dirty="0" smtClean="0">
                <a:latin typeface="Times New Roman" pitchFamily="18" charset="0"/>
                <a:cs typeface="Times New Roman" pitchFamily="18" charset="0"/>
              </a:rPr>
              <a:t> среднем по области стоимость газификации домовладения составляет 80 тыс.руб.;</a:t>
            </a:r>
          </a:p>
          <a:p>
            <a:pPr algn="l">
              <a:defRPr sz="4000">
                <a:latin typeface="Times New Roman" pitchFamily="18" charset="0"/>
                <a:cs typeface="Times New Roman" pitchFamily="18" charset="0"/>
              </a:defRPr>
            </a:pPr>
            <a:r>
              <a:rPr lang="ru-RU" sz="3600" b="0" baseline="0" dirty="0" smtClean="0">
                <a:latin typeface="Times New Roman" pitchFamily="18" charset="0"/>
                <a:cs typeface="Times New Roman" pitchFamily="18" charset="0"/>
              </a:rPr>
              <a:t>** минимальный  установленный платеж собственника домовладения</a:t>
            </a:r>
            <a:endParaRPr lang="ru-RU" sz="36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defRPr sz="4000">
                <a:latin typeface="Times New Roman" pitchFamily="18" charset="0"/>
                <a:cs typeface="Times New Roman" pitchFamily="18" charset="0"/>
              </a:defRPr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2894899802486523"/>
          <c:y val="7.693471358332423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6562715996937209E-4"/>
          <c:y val="0.3034380447696397"/>
          <c:w val="0.62328804855823561"/>
          <c:h val="0.65895957873911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Стоимость газификации, руб.</c:v>
                </c:pt>
              </c:strCache>
            </c:strRef>
          </c:tx>
          <c:explosion val="12"/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0.1113215434983804"/>
                  <c:y val="-7.0875423070108939E-2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40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40934558053128"/>
                  <c:y val="-9.424239969789637E-2"/>
                </c:manualLayout>
              </c:layout>
              <c:tx>
                <c:rich>
                  <a:bodyPr/>
                  <a:lstStyle/>
                  <a:p>
                    <a:pPr>
                      <a:defRPr sz="4000" b="1"/>
                    </a:pPr>
                    <a:r>
                      <a:rPr lang="ru-RU" sz="4000" b="1" dirty="0" smtClean="0"/>
                      <a:t>40 000** </a:t>
                    </a:r>
                    <a:endParaRPr lang="ru-RU" sz="4000" b="1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Оплата субсидией</c:v>
                </c:pt>
                <c:pt idx="1">
                  <c:v>Оплата гражданином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40000</c:v>
                </c:pt>
                <c:pt idx="1">
                  <c:v>40000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40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4000"/>
            </a:pPr>
            <a:endParaRPr lang="ru-RU"/>
          </a:p>
        </c:txPr>
      </c:legendEntry>
      <c:layout>
        <c:manualLayout>
          <c:xMode val="edge"/>
          <c:yMode val="edge"/>
          <c:x val="0.63635095987265378"/>
          <c:y val="0.28349282322214386"/>
          <c:w val="0.30349368733626586"/>
          <c:h val="0.49900595840228285"/>
        </c:manualLayout>
      </c:layout>
      <c:overlay val="0"/>
      <c:txPr>
        <a:bodyPr/>
        <a:lstStyle/>
        <a:p>
          <a:pPr>
            <a:defRPr sz="3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CF1CE-F7AA-49C0-B6D3-845E29895FE6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7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8587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A54B9-C8BC-406F-ACC5-0A69085290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05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B22D6-C9DD-4EDE-8372-6942A3A8ED75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2950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7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7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51DCC-C8C8-45F6-BF10-26E9420013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03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74347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1371737" algn="l" defTabSz="274347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2743474" algn="l" defTabSz="274347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4115211" algn="l" defTabSz="274347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5486949" algn="l" defTabSz="274347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6858686" algn="l" defTabSz="274347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8230423" algn="l" defTabSz="274347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9602160" algn="l" defTabSz="274347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10973897" algn="l" defTabSz="274347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7638" y="4793955"/>
            <a:ext cx="23319899" cy="33078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15276" y="8744850"/>
            <a:ext cx="19204623" cy="39437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71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743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115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486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858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230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60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973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01CA-A1F7-4450-BD04-43FE86995240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9E34-5A9B-466E-9773-8344A5DC8A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38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01CA-A1F7-4450-BD04-43FE86995240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9E34-5A9B-466E-9773-8344A5DC8A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321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9890502" y="464391"/>
            <a:ext cx="6172914" cy="98736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1759" y="464391"/>
            <a:ext cx="18061490" cy="98736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01CA-A1F7-4450-BD04-43FE86995240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9E34-5A9B-466E-9773-8344A5DC8A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41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01CA-A1F7-4450-BD04-43FE86995240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9E34-5A9B-466E-9773-8344A5DC8A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51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7190" y="9916549"/>
            <a:ext cx="23319899" cy="3064983"/>
          </a:xfrm>
        </p:spPr>
        <p:txBody>
          <a:bodyPr anchor="t"/>
          <a:lstStyle>
            <a:lvl1pPr algn="l">
              <a:defRPr sz="12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67190" y="6540778"/>
            <a:ext cx="23319899" cy="3375767"/>
          </a:xfrm>
        </p:spPr>
        <p:txBody>
          <a:bodyPr anchor="b"/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1pPr>
            <a:lvl2pPr marL="1371737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2pPr>
            <a:lvl3pPr marL="2743474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3pPr>
            <a:lvl4pPr marL="4115211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4pPr>
            <a:lvl5pPr marL="5486949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5pPr>
            <a:lvl6pPr marL="6858686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6pPr>
            <a:lvl7pPr marL="8230423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7pPr>
            <a:lvl8pPr marL="960216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8pPr>
            <a:lvl9pPr marL="10973897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01CA-A1F7-4450-BD04-43FE86995240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9E34-5A9B-466E-9773-8344A5DC8A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6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1759" y="2700620"/>
            <a:ext cx="12117202" cy="7637454"/>
          </a:xfrm>
        </p:spPr>
        <p:txBody>
          <a:bodyPr/>
          <a:lstStyle>
            <a:lvl1pPr>
              <a:defRPr sz="8400"/>
            </a:lvl1pPr>
            <a:lvl2pPr>
              <a:defRPr sz="72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3946214" y="2700620"/>
            <a:ext cx="12117202" cy="7637454"/>
          </a:xfrm>
        </p:spPr>
        <p:txBody>
          <a:bodyPr/>
          <a:lstStyle>
            <a:lvl1pPr>
              <a:defRPr sz="8400"/>
            </a:lvl1pPr>
            <a:lvl2pPr>
              <a:defRPr sz="72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01CA-A1F7-4450-BD04-43FE86995240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9E34-5A9B-466E-9773-8344A5DC8A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81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759" y="618000"/>
            <a:ext cx="24691658" cy="257201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759" y="3454361"/>
            <a:ext cx="12121967" cy="1439614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737" indent="0">
              <a:buNone/>
              <a:defRPr sz="6000" b="1"/>
            </a:lvl2pPr>
            <a:lvl3pPr marL="2743474" indent="0">
              <a:buNone/>
              <a:defRPr sz="5400" b="1"/>
            </a:lvl3pPr>
            <a:lvl4pPr marL="4115211" indent="0">
              <a:buNone/>
              <a:defRPr sz="4800" b="1"/>
            </a:lvl4pPr>
            <a:lvl5pPr marL="5486949" indent="0">
              <a:buNone/>
              <a:defRPr sz="4800" b="1"/>
            </a:lvl5pPr>
            <a:lvl6pPr marL="6858686" indent="0">
              <a:buNone/>
              <a:defRPr sz="4800" b="1"/>
            </a:lvl6pPr>
            <a:lvl7pPr marL="8230423" indent="0">
              <a:buNone/>
              <a:defRPr sz="4800" b="1"/>
            </a:lvl7pPr>
            <a:lvl8pPr marL="9602160" indent="0">
              <a:buNone/>
              <a:defRPr sz="4800" b="1"/>
            </a:lvl8pPr>
            <a:lvl9pPr marL="10973897" indent="0">
              <a:buNone/>
              <a:defRPr sz="4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371759" y="4893972"/>
            <a:ext cx="12121967" cy="8891313"/>
          </a:xfrm>
        </p:spPr>
        <p:txBody>
          <a:bodyPr/>
          <a:lstStyle>
            <a:lvl1pPr>
              <a:defRPr sz="7200"/>
            </a:lvl1pPr>
            <a:lvl2pPr>
              <a:defRPr sz="6000"/>
            </a:lvl2pPr>
            <a:lvl3pPr>
              <a:defRPr sz="54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3936699" y="3454361"/>
            <a:ext cx="12126728" cy="1439614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737" indent="0">
              <a:buNone/>
              <a:defRPr sz="6000" b="1"/>
            </a:lvl2pPr>
            <a:lvl3pPr marL="2743474" indent="0">
              <a:buNone/>
              <a:defRPr sz="5400" b="1"/>
            </a:lvl3pPr>
            <a:lvl4pPr marL="4115211" indent="0">
              <a:buNone/>
              <a:defRPr sz="4800" b="1"/>
            </a:lvl4pPr>
            <a:lvl5pPr marL="5486949" indent="0">
              <a:buNone/>
              <a:defRPr sz="4800" b="1"/>
            </a:lvl5pPr>
            <a:lvl6pPr marL="6858686" indent="0">
              <a:buNone/>
              <a:defRPr sz="4800" b="1"/>
            </a:lvl6pPr>
            <a:lvl7pPr marL="8230423" indent="0">
              <a:buNone/>
              <a:defRPr sz="4800" b="1"/>
            </a:lvl7pPr>
            <a:lvl8pPr marL="9602160" indent="0">
              <a:buNone/>
              <a:defRPr sz="4800" b="1"/>
            </a:lvl8pPr>
            <a:lvl9pPr marL="10973897" indent="0">
              <a:buNone/>
              <a:defRPr sz="4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3936699" y="4893972"/>
            <a:ext cx="12126728" cy="8891313"/>
          </a:xfrm>
        </p:spPr>
        <p:txBody>
          <a:bodyPr/>
          <a:lstStyle>
            <a:lvl1pPr>
              <a:defRPr sz="7200"/>
            </a:lvl1pPr>
            <a:lvl2pPr>
              <a:defRPr sz="6000"/>
            </a:lvl2pPr>
            <a:lvl3pPr>
              <a:defRPr sz="54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01CA-A1F7-4450-BD04-43FE86995240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9E34-5A9B-466E-9773-8344A5DC8A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05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01CA-A1F7-4450-BD04-43FE86995240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9E34-5A9B-466E-9773-8344A5DC8A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84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01CA-A1F7-4450-BD04-43FE86995240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9E34-5A9B-466E-9773-8344A5DC8A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068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766" y="614424"/>
            <a:ext cx="9025984" cy="2614883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26391" y="614432"/>
            <a:ext cx="15337025" cy="13170860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766" y="3229315"/>
            <a:ext cx="9025984" cy="10555977"/>
          </a:xfrm>
        </p:spPr>
        <p:txBody>
          <a:bodyPr/>
          <a:lstStyle>
            <a:lvl1pPr marL="0" indent="0">
              <a:buNone/>
              <a:defRPr sz="4200"/>
            </a:lvl1pPr>
            <a:lvl2pPr marL="1371737" indent="0">
              <a:buNone/>
              <a:defRPr sz="3600"/>
            </a:lvl2pPr>
            <a:lvl3pPr marL="2743474" indent="0">
              <a:buNone/>
              <a:defRPr sz="3000"/>
            </a:lvl3pPr>
            <a:lvl4pPr marL="4115211" indent="0">
              <a:buNone/>
              <a:defRPr sz="2700"/>
            </a:lvl4pPr>
            <a:lvl5pPr marL="5486949" indent="0">
              <a:buNone/>
              <a:defRPr sz="2700"/>
            </a:lvl5pPr>
            <a:lvl6pPr marL="6858686" indent="0">
              <a:buNone/>
              <a:defRPr sz="2700"/>
            </a:lvl6pPr>
            <a:lvl7pPr marL="8230423" indent="0">
              <a:buNone/>
              <a:defRPr sz="2700"/>
            </a:lvl7pPr>
            <a:lvl8pPr marL="9602160" indent="0">
              <a:buNone/>
              <a:defRPr sz="2700"/>
            </a:lvl8pPr>
            <a:lvl9pPr marL="10973897" indent="0">
              <a:buNone/>
              <a:defRPr sz="2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01CA-A1F7-4450-BD04-43FE86995240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9E34-5A9B-466E-9773-8344A5DC8A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53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7486" y="10802465"/>
            <a:ext cx="16461105" cy="1275293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377486" y="1378885"/>
            <a:ext cx="16461105" cy="9259253"/>
          </a:xfrm>
        </p:spPr>
        <p:txBody>
          <a:bodyPr/>
          <a:lstStyle>
            <a:lvl1pPr marL="0" indent="0">
              <a:buNone/>
              <a:defRPr sz="9600"/>
            </a:lvl1pPr>
            <a:lvl2pPr marL="1371737" indent="0">
              <a:buNone/>
              <a:defRPr sz="8400"/>
            </a:lvl2pPr>
            <a:lvl3pPr marL="2743474" indent="0">
              <a:buNone/>
              <a:defRPr sz="7200"/>
            </a:lvl3pPr>
            <a:lvl4pPr marL="4115211" indent="0">
              <a:buNone/>
              <a:defRPr sz="6000"/>
            </a:lvl4pPr>
            <a:lvl5pPr marL="5486949" indent="0">
              <a:buNone/>
              <a:defRPr sz="6000"/>
            </a:lvl5pPr>
            <a:lvl6pPr marL="6858686" indent="0">
              <a:buNone/>
              <a:defRPr sz="6000"/>
            </a:lvl6pPr>
            <a:lvl7pPr marL="8230423" indent="0">
              <a:buNone/>
              <a:defRPr sz="6000"/>
            </a:lvl7pPr>
            <a:lvl8pPr marL="9602160" indent="0">
              <a:buNone/>
              <a:defRPr sz="6000"/>
            </a:lvl8pPr>
            <a:lvl9pPr marL="10973897" indent="0">
              <a:buNone/>
              <a:defRPr sz="6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77486" y="12077757"/>
            <a:ext cx="16461105" cy="1811127"/>
          </a:xfrm>
        </p:spPr>
        <p:txBody>
          <a:bodyPr/>
          <a:lstStyle>
            <a:lvl1pPr marL="0" indent="0">
              <a:buNone/>
              <a:defRPr sz="4200"/>
            </a:lvl1pPr>
            <a:lvl2pPr marL="1371737" indent="0">
              <a:buNone/>
              <a:defRPr sz="3600"/>
            </a:lvl2pPr>
            <a:lvl3pPr marL="2743474" indent="0">
              <a:buNone/>
              <a:defRPr sz="3000"/>
            </a:lvl3pPr>
            <a:lvl4pPr marL="4115211" indent="0">
              <a:buNone/>
              <a:defRPr sz="2700"/>
            </a:lvl4pPr>
            <a:lvl5pPr marL="5486949" indent="0">
              <a:buNone/>
              <a:defRPr sz="2700"/>
            </a:lvl5pPr>
            <a:lvl6pPr marL="6858686" indent="0">
              <a:buNone/>
              <a:defRPr sz="2700"/>
            </a:lvl6pPr>
            <a:lvl7pPr marL="8230423" indent="0">
              <a:buNone/>
              <a:defRPr sz="2700"/>
            </a:lvl7pPr>
            <a:lvl8pPr marL="9602160" indent="0">
              <a:buNone/>
              <a:defRPr sz="2700"/>
            </a:lvl8pPr>
            <a:lvl9pPr marL="10973897" indent="0">
              <a:buNone/>
              <a:defRPr sz="2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01CA-A1F7-4450-BD04-43FE86995240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9E34-5A9B-466E-9773-8344A5DC8A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75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759" y="618000"/>
            <a:ext cx="24691658" cy="2572015"/>
          </a:xfrm>
          <a:prstGeom prst="rect">
            <a:avLst/>
          </a:prstGeom>
        </p:spPr>
        <p:txBody>
          <a:bodyPr vert="horz" lIns="274347" tIns="137174" rIns="274347" bIns="13717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759" y="3600824"/>
            <a:ext cx="24691658" cy="10184464"/>
          </a:xfrm>
          <a:prstGeom prst="rect">
            <a:avLst/>
          </a:prstGeom>
        </p:spPr>
        <p:txBody>
          <a:bodyPr vert="horz" lIns="274347" tIns="137174" rIns="274347" bIns="13717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71759" y="14303264"/>
            <a:ext cx="6401541" cy="821617"/>
          </a:xfrm>
          <a:prstGeom prst="rect">
            <a:avLst/>
          </a:prstGeom>
        </p:spPr>
        <p:txBody>
          <a:bodyPr vert="horz" lIns="274347" tIns="137174" rIns="274347" bIns="137174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01CA-A1F7-4450-BD04-43FE86995240}" type="datetimeFigureOut">
              <a:rPr lang="ru-RU" smtClean="0"/>
              <a:pPr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9373685" y="14303264"/>
            <a:ext cx="8687805" cy="821617"/>
          </a:xfrm>
          <a:prstGeom prst="rect">
            <a:avLst/>
          </a:prstGeom>
        </p:spPr>
        <p:txBody>
          <a:bodyPr vert="horz" lIns="274347" tIns="137174" rIns="274347" bIns="137174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9661875" y="14303264"/>
            <a:ext cx="6401541" cy="821617"/>
          </a:xfrm>
          <a:prstGeom prst="rect">
            <a:avLst/>
          </a:prstGeom>
        </p:spPr>
        <p:txBody>
          <a:bodyPr vert="horz" lIns="274347" tIns="137174" rIns="274347" bIns="137174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B9E34-5A9B-466E-9773-8344A5DC8A4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14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743474" rtl="0" eaLnBrk="1" latinLnBrk="0" hangingPunct="1"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28803" indent="-1028803" algn="l" defTabSz="2743474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229073" indent="-857336" algn="l" defTabSz="2743474" rtl="0" eaLnBrk="1" latinLnBrk="0" hangingPunct="1">
        <a:spcBef>
          <a:spcPct val="20000"/>
        </a:spcBef>
        <a:buFont typeface="Arial" pitchFamily="34" charset="0"/>
        <a:buChar char="–"/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343" indent="-685869" algn="l" defTabSz="2743474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4801080" indent="-685869" algn="l" defTabSz="2743474" rtl="0" eaLnBrk="1" latinLnBrk="0" hangingPunct="1">
        <a:spcBef>
          <a:spcPct val="20000"/>
        </a:spcBef>
        <a:buFont typeface="Arial" pitchFamily="34" charset="0"/>
        <a:buChar char="–"/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817" indent="-685869" algn="l" defTabSz="2743474" rtl="0" eaLnBrk="1" latinLnBrk="0" hangingPunct="1">
        <a:spcBef>
          <a:spcPct val="20000"/>
        </a:spcBef>
        <a:buFont typeface="Arial" pitchFamily="34" charset="0"/>
        <a:buChar char="»"/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544554" indent="-685869" algn="l" defTabSz="2743474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8916292" indent="-685869" algn="l" defTabSz="2743474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8029" indent="-685869" algn="l" defTabSz="2743474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9766" indent="-685869" algn="l" defTabSz="2743474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743474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737" algn="l" defTabSz="2743474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474" algn="l" defTabSz="2743474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5211" algn="l" defTabSz="2743474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949" algn="l" defTabSz="2743474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686" algn="l" defTabSz="2743474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30423" algn="l" defTabSz="2743474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2160" algn="l" defTabSz="2743474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3897" algn="l" defTabSz="2743474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 flipH="1" flipV="1">
            <a:off x="14480712" y="2477623"/>
            <a:ext cx="15432085" cy="10476849"/>
          </a:xfrm>
          <a:prstGeom prst="rect">
            <a:avLst/>
          </a:prstGeo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 flipV="1">
            <a:off x="-2477607" y="2477626"/>
            <a:ext cx="15432085" cy="104768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304432" y="3611165"/>
            <a:ext cx="6826312" cy="1569822"/>
          </a:xfrm>
          <a:prstGeom prst="rect">
            <a:avLst/>
          </a:prstGeom>
          <a:noFill/>
        </p:spPr>
        <p:txBody>
          <a:bodyPr wrap="none" lIns="274347" tIns="137174" rIns="274347" bIns="137174" rtlCol="0">
            <a:spAutoFit/>
          </a:bodyPr>
          <a:lstStyle/>
          <a:p>
            <a:pPr algn="ctr"/>
            <a:r>
              <a:rPr lang="ru-RU" sz="4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АДМИНИСТРАЦИЯ</a:t>
            </a:r>
          </a:p>
          <a:p>
            <a:pPr algn="ctr"/>
            <a:r>
              <a:rPr lang="ru-RU" sz="4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ВЛАДИМИРСКОЙ ОБЛАСТИ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8234" y="7063876"/>
            <a:ext cx="24410713" cy="4339678"/>
          </a:xfrm>
          <a:prstGeom prst="rect">
            <a:avLst/>
          </a:prstGeom>
          <a:noFill/>
        </p:spPr>
        <p:txBody>
          <a:bodyPr wrap="square" lIns="274347" tIns="137174" rIns="274347" bIns="137174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92100" dist="38100" dir="2700000" algn="tl" rotWithShape="0">
                    <a:prstClr val="black">
                      <a:alpha val="35000"/>
                    </a:prstClr>
                  </a:outerShdw>
                </a:effectLst>
              </a:rPr>
              <a:t>ОБ ОКАЗАНИИ ФИНАНСОВОЙ ПОДДЕРЖКИ </a:t>
            </a:r>
          </a:p>
          <a:p>
            <a:pPr algn="ctr"/>
            <a:r>
              <a:rPr lang="ru-RU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92100" dist="38100" dir="2700000" algn="tl" rotWithShape="0">
                    <a:prstClr val="black">
                      <a:alpha val="35000"/>
                    </a:prstClr>
                  </a:outerShdw>
                </a:effectLst>
              </a:rPr>
              <a:t>НА ГАЗИФИКАЦИЮ </a:t>
            </a:r>
            <a:r>
              <a:rPr lang="ru-RU" sz="6600" b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92100" dist="38100" dir="2700000" algn="tl" rotWithShape="0">
                    <a:prstClr val="black">
                      <a:alpha val="35000"/>
                    </a:prstClr>
                  </a:outerShdw>
                </a:effectLst>
              </a:rPr>
              <a:t>ДОМОВЛАДЕНИЯ </a:t>
            </a:r>
            <a:r>
              <a:rPr lang="ru-RU" sz="6600" b="1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92100" dist="38100" dir="2700000" algn="tl" rotWithShape="0">
                    <a:prstClr val="black">
                      <a:alpha val="35000"/>
                    </a:prstClr>
                  </a:outerShdw>
                </a:effectLst>
              </a:rPr>
              <a:t> (КВАРТИРЫ)</a:t>
            </a:r>
            <a:endParaRPr lang="ru-RU" sz="6600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292100" dist="38100" dir="2700000" algn="tl" rotWithShape="0">
                  <a:prstClr val="black">
                    <a:alpha val="35000"/>
                  </a:prstClr>
                </a:outerShdw>
              </a:effectLst>
            </a:endParaRPr>
          </a:p>
          <a:p>
            <a:pPr algn="ctr"/>
            <a:r>
              <a:rPr lang="ru-RU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92100" dist="38100" dir="2700000" algn="tl" rotWithShape="0">
                    <a:prstClr val="black">
                      <a:alpha val="35000"/>
                    </a:prstClr>
                  </a:outerShdw>
                </a:effectLst>
              </a:rPr>
              <a:t>ГРАЖДАНАМ ВЛАДИМИРСКОЙ ОБЛАСТИ </a:t>
            </a:r>
          </a:p>
          <a:p>
            <a:pPr algn="ctr"/>
            <a:r>
              <a:rPr lang="ru-RU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292100" dist="38100" dir="2700000" algn="tl" rotWithShape="0">
                    <a:prstClr val="black">
                      <a:alpha val="35000"/>
                    </a:prstClr>
                  </a:outerShdw>
                </a:effectLst>
              </a:rPr>
              <a:t>В 2019-2020 ГОДАХ</a:t>
            </a:r>
            <a:endParaRPr lang="ru-RU" sz="8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292100" dist="38100" dir="2700000" algn="tl" rotWithShape="0">
                  <a:prstClr val="black">
                    <a:alpha val="35000"/>
                  </a:prstClr>
                </a:outerShdw>
              </a:effectLst>
            </a:endParaRPr>
          </a:p>
        </p:txBody>
      </p:sp>
      <p:pic>
        <p:nvPicPr>
          <p:cNvPr id="8" name="Picture 3" descr="D:\Работа\vladimirskaya_ob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9067" y="790958"/>
            <a:ext cx="2977041" cy="2956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70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>
          <a:xfrm rot="16200000">
            <a:off x="-3039563" y="3039560"/>
            <a:ext cx="15438995" cy="9359872"/>
          </a:xfrm>
          <a:prstGeom prst="rect">
            <a:avLst/>
          </a:prstGeom>
        </p:spPr>
      </p:pic>
      <p:pic>
        <p:nvPicPr>
          <p:cNvPr id="3" name="Picture 3" descr="D:\Работа\vladimirskaya_ob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31" y="299220"/>
            <a:ext cx="2697945" cy="2448273"/>
          </a:xfrm>
          <a:prstGeom prst="rect">
            <a:avLst/>
          </a:prstGeom>
          <a:noFill/>
          <a:effectLst>
            <a:outerShdw blurRad="101600" dist="25400" dir="3000000" sx="101000" sy="101000" algn="tl" rotWithShape="0">
              <a:prstClr val="black">
                <a:alpha val="32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Овал 11"/>
          <p:cNvSpPr/>
          <p:nvPr/>
        </p:nvSpPr>
        <p:spPr>
          <a:xfrm>
            <a:off x="25742923" y="14052748"/>
            <a:ext cx="126020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859143" y="3858392"/>
            <a:ext cx="21860028" cy="2286016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  <a:alpha val="31000"/>
                </a:schemeClr>
              </a:gs>
              <a:gs pos="0">
                <a:schemeClr val="accent1">
                  <a:lumMod val="20000"/>
                  <a:lumOff val="80000"/>
                  <a:alpha val="52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2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4800" dirty="0" smtClean="0">
                <a:solidFill>
                  <a:schemeClr val="tx1"/>
                </a:solidFill>
              </a:rPr>
              <a:t>В целях оказания социальной поддержки жителям Владимирской области при газификации домовладений на территории Владимирской области действует </a:t>
            </a:r>
          </a:p>
          <a:p>
            <a:pPr lvl="0" algn="ctr"/>
            <a:r>
              <a:rPr lang="ru-RU" sz="4800" b="1" dirty="0" smtClean="0">
                <a:solidFill>
                  <a:schemeClr val="tx1"/>
                </a:solidFill>
              </a:rPr>
              <a:t>постановление администрации области от 20.12.2017 № 1080 </a:t>
            </a:r>
          </a:p>
          <a:p>
            <a:pPr lvl="0" algn="ctr"/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14431967" y="6144408"/>
            <a:ext cx="1152128" cy="107157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787705" y="7215978"/>
            <a:ext cx="22074342" cy="192882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4400" dirty="0" smtClean="0">
              <a:solidFill>
                <a:schemeClr val="tx1"/>
              </a:solidFill>
            </a:endParaRPr>
          </a:p>
          <a:p>
            <a:pPr lvl="0" algn="ctr"/>
            <a:r>
              <a:rPr lang="ru-RU" sz="4800" b="1" dirty="0" smtClean="0">
                <a:solidFill>
                  <a:schemeClr val="tx1"/>
                </a:solidFill>
              </a:rPr>
              <a:t>Субсидией из областного бюджета</a:t>
            </a:r>
            <a:r>
              <a:rPr lang="ru-RU" sz="4800" dirty="0" smtClean="0">
                <a:solidFill>
                  <a:schemeClr val="tx1"/>
                </a:solidFill>
              </a:rPr>
              <a:t> возмещается часть затрат юридическим лицам и индивидуальным предпринимателям</a:t>
            </a:r>
          </a:p>
          <a:p>
            <a:pPr lvl="0" algn="ctr"/>
            <a:endParaRPr lang="ru-RU" sz="4800" dirty="0" smtClean="0">
              <a:solidFill>
                <a:schemeClr val="tx1"/>
              </a:solidFill>
            </a:endParaRPr>
          </a:p>
          <a:p>
            <a:pPr lvl="0" algn="ctr"/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787705" y="10287812"/>
            <a:ext cx="22074342" cy="17859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4400" dirty="0" smtClean="0">
              <a:solidFill>
                <a:schemeClr val="tx1"/>
              </a:solidFill>
            </a:endParaRPr>
          </a:p>
          <a:p>
            <a:pPr lvl="0" algn="ctr"/>
            <a:r>
              <a:rPr lang="ru-RU" sz="4800" b="1" dirty="0" smtClean="0">
                <a:solidFill>
                  <a:schemeClr val="tx1"/>
                </a:solidFill>
              </a:rPr>
              <a:t>За выполненные работы </a:t>
            </a:r>
            <a:r>
              <a:rPr lang="ru-RU" sz="4800" dirty="0" smtClean="0">
                <a:solidFill>
                  <a:schemeClr val="tx1"/>
                </a:solidFill>
              </a:rPr>
              <a:t>по подготовке внутридомового газового оборудования частных домовладений (квартир) к приему газа</a:t>
            </a:r>
          </a:p>
          <a:p>
            <a:pPr lvl="0" algn="ctr"/>
            <a:endParaRPr lang="ru-RU" sz="4400" dirty="0" smtClean="0">
              <a:solidFill>
                <a:schemeClr val="tx1"/>
              </a:solidFill>
            </a:endParaRPr>
          </a:p>
          <a:p>
            <a:pPr lvl="0" algn="ctr"/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14431967" y="9144804"/>
            <a:ext cx="1214446" cy="107157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002151" y="857996"/>
            <a:ext cx="16787930" cy="157163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4400" dirty="0" smtClean="0">
              <a:solidFill>
                <a:schemeClr val="tx1"/>
              </a:solidFill>
            </a:endParaRPr>
          </a:p>
          <a:p>
            <a:pPr lvl="0" algn="ctr"/>
            <a:r>
              <a:rPr lang="ru-RU" sz="4800" b="1" i="1" dirty="0" smtClean="0">
                <a:solidFill>
                  <a:schemeClr val="tx1"/>
                </a:solidFill>
              </a:rPr>
              <a:t>СУБСИДИИ  НА  ГАЗИФИКАЦИЮ ДОМОВЛАДЕНИЙ</a:t>
            </a:r>
          </a:p>
          <a:p>
            <a:pPr lvl="0" algn="ctr"/>
            <a:endParaRPr lang="ru-RU" sz="4800" dirty="0" smtClean="0">
              <a:solidFill>
                <a:schemeClr val="tx1"/>
              </a:solidFill>
            </a:endParaRPr>
          </a:p>
          <a:p>
            <a:pPr lvl="0" algn="ctr"/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" name="Рисунок 35" descr="субсиди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077325" y="1"/>
            <a:ext cx="5357850" cy="3786953"/>
          </a:xfrm>
          <a:prstGeom prst="rect">
            <a:avLst/>
          </a:prstGeom>
        </p:spPr>
      </p:pic>
      <p:sp>
        <p:nvSpPr>
          <p:cNvPr id="37" name="Скругленный прямоугольник 36"/>
          <p:cNvSpPr/>
          <p:nvPr/>
        </p:nvSpPr>
        <p:spPr>
          <a:xfrm>
            <a:off x="3716267" y="13216770"/>
            <a:ext cx="22145780" cy="1214446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  <a:alpha val="31000"/>
                </a:schemeClr>
              </a:gs>
              <a:gs pos="0">
                <a:schemeClr val="accent1">
                  <a:lumMod val="20000"/>
                  <a:lumOff val="80000"/>
                  <a:alpha val="52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2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4800" dirty="0" smtClean="0">
                <a:solidFill>
                  <a:schemeClr val="tx1"/>
                </a:solidFill>
              </a:rPr>
              <a:t>На эти цели в 2019 году из областного бюджета выделено 68 млн.руб.</a:t>
            </a:r>
            <a:endParaRPr lang="ru-RU" sz="4800" b="1" dirty="0" smtClean="0">
              <a:solidFill>
                <a:schemeClr val="tx1"/>
              </a:solidFill>
            </a:endParaRPr>
          </a:p>
          <a:p>
            <a:pPr lvl="0" algn="ctr"/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трелка вниз 37"/>
          <p:cNvSpPr/>
          <p:nvPr/>
        </p:nvSpPr>
        <p:spPr>
          <a:xfrm>
            <a:off x="14503405" y="12073762"/>
            <a:ext cx="1214446" cy="107157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62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>
          <a:xfrm rot="16200000">
            <a:off x="-3953555" y="3953556"/>
            <a:ext cx="15432088" cy="7524976"/>
          </a:xfrm>
          <a:prstGeom prst="rect">
            <a:avLst/>
          </a:prstGeom>
        </p:spPr>
      </p:pic>
      <p:pic>
        <p:nvPicPr>
          <p:cNvPr id="3" name="Picture 3" descr="D:\Работа\vladimirskaya_ob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31" y="299220"/>
            <a:ext cx="2697945" cy="2448273"/>
          </a:xfrm>
          <a:prstGeom prst="rect">
            <a:avLst/>
          </a:prstGeom>
          <a:noFill/>
          <a:effectLst>
            <a:outerShdw blurRad="101600" dist="25400" dir="3000000" sx="101000" sy="101000" algn="tl" rotWithShape="0">
              <a:prstClr val="black">
                <a:alpha val="32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4859275" y="2929698"/>
            <a:ext cx="21359962" cy="1152128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800" dirty="0" smtClean="0">
                <a:solidFill>
                  <a:schemeClr val="tx1"/>
                </a:solidFill>
              </a:rPr>
              <a:t>инженерные изыскания и проектирование </a:t>
            </a:r>
            <a:endParaRPr lang="ru-RU" sz="48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27" name="Picture 8" descr="http://novoaltaysk.online/wp-content/uploads/2018/10/%D0%B3%D0%B0%D0%BB%D0%BE%D1%87%D0%BA%D0%B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30515" y="3001136"/>
            <a:ext cx="1224136" cy="936104"/>
          </a:xfrm>
          <a:prstGeom prst="rect">
            <a:avLst/>
          </a:prstGeom>
          <a:noFill/>
        </p:spPr>
      </p:pic>
      <p:sp>
        <p:nvSpPr>
          <p:cNvPr id="12" name="Овал 11"/>
          <p:cNvSpPr/>
          <p:nvPr/>
        </p:nvSpPr>
        <p:spPr>
          <a:xfrm>
            <a:off x="25742923" y="14052748"/>
            <a:ext cx="126020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</a:t>
            </a:r>
            <a:endParaRPr lang="ru-RU" b="1" dirty="0"/>
          </a:p>
        </p:txBody>
      </p:sp>
      <p:pic>
        <p:nvPicPr>
          <p:cNvPr id="17" name="Picture 8" descr="http://novoaltaysk.online/wp-content/uploads/2018/10/%D0%B3%D0%B0%D0%BB%D0%BE%D1%87%D0%BA%D0%B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7639" y="4715648"/>
            <a:ext cx="1224136" cy="1008112"/>
          </a:xfrm>
          <a:prstGeom prst="rect">
            <a:avLst/>
          </a:prstGeom>
          <a:noFill/>
        </p:spPr>
      </p:pic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4644961" y="6215846"/>
            <a:ext cx="21502838" cy="657229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ru-RU" sz="48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строительство газопровода в пределах границ земельного участка собственника частного домовладения (квартиры) до </a:t>
            </a:r>
            <a:r>
              <a:rPr lang="ru-RU" sz="4800" dirty="0" err="1" smtClean="0">
                <a:solidFill>
                  <a:schemeClr val="tx1"/>
                </a:solidFill>
              </a:rPr>
              <a:t>газопотребляющего</a:t>
            </a:r>
            <a:r>
              <a:rPr lang="ru-RU" sz="4800" dirty="0" smtClean="0">
                <a:solidFill>
                  <a:schemeClr val="tx1"/>
                </a:solidFill>
              </a:rPr>
              <a:t> оборудования, включая монтаж и стоимость внутридомового газового оборудования: 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4800" dirty="0" smtClean="0">
                <a:solidFill>
                  <a:schemeClr val="tx1"/>
                </a:solidFill>
              </a:rPr>
              <a:t>индивидуального прибора учета газа, 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4800" dirty="0" smtClean="0">
                <a:solidFill>
                  <a:schemeClr val="tx1"/>
                </a:solidFill>
              </a:rPr>
              <a:t>системы контроля загазованности помещений, 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4800" dirty="0" smtClean="0">
                <a:solidFill>
                  <a:schemeClr val="tx1"/>
                </a:solidFill>
              </a:rPr>
              <a:t>газовой плиты, </a:t>
            </a:r>
          </a:p>
          <a:p>
            <a:pPr lvl="2">
              <a:spcBef>
                <a:spcPts val="600"/>
              </a:spcBef>
              <a:buFont typeface="Wingdings" pitchFamily="2" charset="2"/>
              <a:buChar char="Ø"/>
            </a:pPr>
            <a:r>
              <a:rPr lang="ru-RU" sz="4800" dirty="0" smtClean="0">
                <a:solidFill>
                  <a:schemeClr val="tx1"/>
                </a:solidFill>
              </a:rPr>
              <a:t>газового котла; </a:t>
            </a:r>
          </a:p>
          <a:p>
            <a:pPr lvl="2">
              <a:spcBef>
                <a:spcPts val="1200"/>
              </a:spcBef>
            </a:pPr>
            <a:endParaRPr lang="ru-RU" sz="48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19" name="Picture 8" descr="http://novoaltaysk.online/wp-content/uploads/2018/10/%D0%B3%D0%B0%D0%BB%D0%BE%D1%87%D0%BA%D0%B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9077" y="6787350"/>
            <a:ext cx="1224136" cy="1008112"/>
          </a:xfrm>
          <a:prstGeom prst="rect">
            <a:avLst/>
          </a:prstGeom>
          <a:noFill/>
        </p:spPr>
      </p:pic>
      <p:sp>
        <p:nvSpPr>
          <p:cNvPr id="29" name="Скругленный прямоугольник 28"/>
          <p:cNvSpPr/>
          <p:nvPr/>
        </p:nvSpPr>
        <p:spPr>
          <a:xfrm>
            <a:off x="3644829" y="715120"/>
            <a:ext cx="22931598" cy="1857388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  <a:alpha val="31000"/>
                </a:schemeClr>
              </a:gs>
              <a:gs pos="0">
                <a:schemeClr val="accent1">
                  <a:lumMod val="20000"/>
                  <a:lumOff val="80000"/>
                  <a:alpha val="52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20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b="1" dirty="0" smtClean="0">
                <a:solidFill>
                  <a:schemeClr val="tx1"/>
                </a:solidFill>
              </a:rPr>
              <a:t>Субсидированию подлежит комплекс мероприятий:</a:t>
            </a:r>
          </a:p>
          <a:p>
            <a:pPr lvl="0" algn="ctr"/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4787837" y="4358458"/>
            <a:ext cx="21431400" cy="1643074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800" dirty="0" smtClean="0">
                <a:solidFill>
                  <a:schemeClr val="tx1"/>
                </a:solidFill>
              </a:rPr>
              <a:t>проведение проверки сметной документации или проведение проверки достоверности определения сметной стоимости</a:t>
            </a:r>
            <a:endParaRPr lang="ru-RU" sz="48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33" name="Рисунок 32" descr="газ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10787878"/>
            <a:ext cx="5859408" cy="4644210"/>
          </a:xfrm>
          <a:prstGeom prst="rect">
            <a:avLst/>
          </a:prstGeom>
        </p:spPr>
      </p:pic>
      <p:pic>
        <p:nvPicPr>
          <p:cNvPr id="34" name="Picture 8" descr="http://novoaltaysk.online/wp-content/uploads/2018/10/%D0%B3%D0%B0%D0%BB%D0%BE%D1%87%D0%BA%D0%B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9407" y="12931018"/>
            <a:ext cx="1224136" cy="1008112"/>
          </a:xfrm>
          <a:prstGeom prst="rect">
            <a:avLst/>
          </a:prstGeom>
          <a:noFill/>
        </p:spPr>
      </p:pic>
      <p:sp>
        <p:nvSpPr>
          <p:cNvPr id="35" name="Прямоугольник с двумя скругленными противолежащими углами 34"/>
          <p:cNvSpPr/>
          <p:nvPr/>
        </p:nvSpPr>
        <p:spPr>
          <a:xfrm>
            <a:off x="7288167" y="13073894"/>
            <a:ext cx="18716756" cy="1071570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1200"/>
              </a:spcBef>
            </a:pPr>
            <a:r>
              <a:rPr lang="ru-RU" sz="4800" dirty="0" smtClean="0">
                <a:solidFill>
                  <a:schemeClr val="tx1"/>
                </a:solidFill>
              </a:rPr>
              <a:t>работы по устройству дымовых и (или) вентиляционных каналов.</a:t>
            </a:r>
            <a:endParaRPr lang="ru-RU" sz="4800" dirty="0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62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>
          <a:xfrm rot="16200000">
            <a:off x="-3703523" y="3703523"/>
            <a:ext cx="14932022" cy="7524976"/>
          </a:xfrm>
          <a:prstGeom prst="rect">
            <a:avLst/>
          </a:prstGeom>
        </p:spPr>
      </p:pic>
      <p:pic>
        <p:nvPicPr>
          <p:cNvPr id="3" name="Picture 3" descr="D:\Работа\vladimirskaya_ob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31" y="299220"/>
            <a:ext cx="2697945" cy="2448273"/>
          </a:xfrm>
          <a:prstGeom prst="rect">
            <a:avLst/>
          </a:prstGeom>
          <a:noFill/>
          <a:effectLst>
            <a:outerShdw blurRad="101600" dist="25400" dir="3000000" sx="101000" sy="101000" algn="tl" rotWithShape="0">
              <a:prstClr val="black">
                <a:alpha val="32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Овал 11"/>
          <p:cNvSpPr/>
          <p:nvPr/>
        </p:nvSpPr>
        <p:spPr>
          <a:xfrm>
            <a:off x="25742923" y="14052748"/>
            <a:ext cx="126020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</a:t>
            </a:r>
            <a:endParaRPr lang="ru-RU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644829" y="715120"/>
            <a:ext cx="22931598" cy="1357322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6000" dirty="0" smtClean="0">
                <a:solidFill>
                  <a:schemeClr val="tx1"/>
                </a:solidFill>
              </a:rPr>
              <a:t>Условия  предоставления субсидии</a:t>
            </a:r>
          </a:p>
          <a:p>
            <a:pPr lvl="0" algn="ctr"/>
            <a:endParaRPr lang="ru-RU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3787705" y="7215978"/>
            <a:ext cx="5715040" cy="3000396"/>
          </a:xfrm>
          <a:prstGeom prst="round2Diag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4400" dirty="0" smtClean="0">
                <a:solidFill>
                  <a:schemeClr val="tx1"/>
                </a:solidFill>
              </a:rPr>
              <a:t>Собственник домовладения (квартиры)</a:t>
            </a: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11645885" y="7073102"/>
            <a:ext cx="14930542" cy="3286148"/>
          </a:xfrm>
          <a:prstGeom prst="round2Diag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4400" smtClean="0">
                <a:solidFill>
                  <a:schemeClr val="tx1"/>
                </a:solidFill>
              </a:rPr>
              <a:t>Граждане РФ, </a:t>
            </a:r>
            <a:r>
              <a:rPr lang="ru-RU" sz="4400" dirty="0" smtClean="0">
                <a:solidFill>
                  <a:schemeClr val="tx1"/>
                </a:solidFill>
              </a:rPr>
              <a:t>состоящие в родственных отношениях с собственником домовладения (квартиры) (</a:t>
            </a:r>
            <a:r>
              <a:rPr lang="ru-RU" sz="4400" i="1" dirty="0" smtClean="0">
                <a:solidFill>
                  <a:schemeClr val="tx1"/>
                </a:solidFill>
              </a:rPr>
              <a:t>родители, супруг(а), дети, внуки, бабушки, дедушки, сестры, братья</a:t>
            </a:r>
            <a:r>
              <a:rPr lang="ru-RU" sz="4400" dirty="0" smtClean="0">
                <a:solidFill>
                  <a:schemeClr val="tx1"/>
                </a:solidFill>
              </a:rPr>
              <a:t>)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3573391" y="11573696"/>
            <a:ext cx="15644922" cy="2357454"/>
          </a:xfrm>
          <a:prstGeom prst="round2Diag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должны постоянно проживать по месту жительства во вновь газифицируемом частном домовладении (квартире)*. </a:t>
            </a:r>
            <a:r>
              <a:rPr lang="ru-RU" sz="4800" dirty="0" smtClean="0"/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3787705" y="3286888"/>
            <a:ext cx="22717284" cy="2786082"/>
          </a:xfrm>
          <a:prstGeom prst="round2DiagRect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  <a:tileRect l="-100000" b="-100000"/>
          </a:gradFill>
          <a:ln cmpd="sng">
            <a:solidFill>
              <a:schemeClr val="accent3">
                <a:lumMod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На момент заключения договора </a:t>
            </a:r>
            <a:r>
              <a:rPr lang="ru-RU" sz="4400" dirty="0" smtClean="0">
                <a:solidFill>
                  <a:schemeClr val="tx1"/>
                </a:solidFill>
              </a:rPr>
              <a:t>на выполнение работ по подготовке внутридомового газового оборудования частного домовладения (квартиры) к приему газа с юридическим лицом или индивидуальным предпринимателем 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14860595" y="2072442"/>
            <a:ext cx="928694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 rot="2755629">
            <a:off x="9456811" y="6071923"/>
            <a:ext cx="928694" cy="1259967"/>
          </a:xfrm>
          <a:prstGeom prst="downArrow">
            <a:avLst>
              <a:gd name="adj1" fmla="val 58951"/>
              <a:gd name="adj2" fmla="val 455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8790551">
            <a:off x="10832206" y="6062641"/>
            <a:ext cx="928694" cy="1305306"/>
          </a:xfrm>
          <a:prstGeom prst="downArrow">
            <a:avLst>
              <a:gd name="adj1" fmla="val 58951"/>
              <a:gd name="adj2" fmla="val 455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противолежащими углами 25"/>
          <p:cNvSpPr/>
          <p:nvPr/>
        </p:nvSpPr>
        <p:spPr>
          <a:xfrm>
            <a:off x="9717059" y="8287548"/>
            <a:ext cx="1785950" cy="857256"/>
          </a:xfrm>
          <a:prstGeom prst="round2Diag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4400" dirty="0" smtClean="0">
                <a:solidFill>
                  <a:schemeClr val="tx1"/>
                </a:solidFill>
              </a:rPr>
              <a:t>и/или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6073721" y="10287812"/>
            <a:ext cx="928694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15932165" y="10359250"/>
            <a:ext cx="928694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 descr="shtamp-registracii-v-pasporte-propiska-v-pasporte-rf-skolko-po-vremeni-delaetsya-nadolgo-li-zabirayut-dokument-chtoby-postavit-pechat-gde-eyo-mozhno-najti-kakie-dannye-ukazyvayutsya-v-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18313" y="10359250"/>
            <a:ext cx="7286676" cy="4009078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3430515" y="14354870"/>
            <a:ext cx="172165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/>
              <a:t>*  В  целях  упрощения процедуры получения субсидий для жителей в июне 2019 года внесены изменения, касающиеся исключения условия по сроку трехлетнего проживания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384462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>
          <a:xfrm rot="16200000">
            <a:off x="-3953555" y="3953556"/>
            <a:ext cx="15432088" cy="7524976"/>
          </a:xfrm>
          <a:prstGeom prst="rect">
            <a:avLst/>
          </a:prstGeom>
        </p:spPr>
      </p:pic>
      <p:pic>
        <p:nvPicPr>
          <p:cNvPr id="3" name="Picture 3" descr="D:\Работа\vladimirskaya_ob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31" y="299220"/>
            <a:ext cx="2697945" cy="2448273"/>
          </a:xfrm>
          <a:prstGeom prst="rect">
            <a:avLst/>
          </a:prstGeom>
          <a:noFill/>
          <a:effectLst>
            <a:outerShdw blurRad="101600" dist="25400" dir="3000000" sx="101000" sy="101000" algn="tl" rotWithShape="0">
              <a:prstClr val="black">
                <a:alpha val="32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Овал 11"/>
          <p:cNvSpPr/>
          <p:nvPr/>
        </p:nvSpPr>
        <p:spPr>
          <a:xfrm>
            <a:off x="25742923" y="14052748"/>
            <a:ext cx="126020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</a:t>
            </a:r>
            <a:endParaRPr lang="ru-RU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644829" y="715120"/>
            <a:ext cx="22931598" cy="18573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Размер субсидии </a:t>
            </a:r>
            <a:r>
              <a:rPr lang="ru-RU" b="1" dirty="0" smtClean="0">
                <a:solidFill>
                  <a:schemeClr val="tx1"/>
                </a:solidFill>
              </a:rPr>
              <a:t>зависит от категории граждан</a:t>
            </a:r>
            <a:r>
              <a:rPr lang="ru-RU" dirty="0" smtClean="0">
                <a:solidFill>
                  <a:schemeClr val="tx1"/>
                </a:solidFill>
              </a:rPr>
              <a:t>, зарегистрированных по месту жительства в газифицируемом домовладении (квартире)</a:t>
            </a:r>
          </a:p>
          <a:p>
            <a:pPr lvl="0" algn="ctr"/>
            <a:endParaRPr lang="ru-RU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1358813" y="3001136"/>
            <a:ext cx="14359038" cy="11644394"/>
          </a:xfrm>
          <a:prstGeom prst="round2DiagRect">
            <a:avLst>
              <a:gd name="adj1" fmla="val 6970"/>
              <a:gd name="adj2" fmla="val 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r>
              <a:rPr lang="ru-RU" sz="4800" b="1" i="1" u="sng" dirty="0" smtClean="0">
                <a:solidFill>
                  <a:schemeClr val="tx1"/>
                </a:solidFill>
              </a:rPr>
              <a:t>Льготные  категории граждан</a:t>
            </a:r>
            <a:r>
              <a:rPr lang="ru-RU" sz="4800" b="1" i="1" u="sng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sz="4400" b="1" i="1" u="sng" dirty="0" smtClean="0"/>
              <a:t>I</a:t>
            </a:r>
            <a:r>
              <a:rPr lang="ru-RU" sz="4400" b="1" i="1" u="sng" dirty="0" smtClean="0"/>
              <a:t>. Субсидия до 70 тысяч рублей: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3600" dirty="0" smtClean="0"/>
              <a:t> Пенсионеры и инвалиды; 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3600" dirty="0" smtClean="0"/>
              <a:t> семьи, имеющие  в своем составе ребенка-инвалида; 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3600" dirty="0" smtClean="0"/>
              <a:t> малоимущие семьи; 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3600" dirty="0" smtClean="0"/>
              <a:t> ветераны  и инвалиды боевых действий; 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3600" dirty="0" smtClean="0"/>
              <a:t> семьи, имеющие троих и более несовершеннолетних детей; 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3600" dirty="0" smtClean="0"/>
              <a:t> граждане, принимавшие участие в ликвидации последствий аварии на Чернобыльской АЭС, на  ПО "Маяк", граждане,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объектах.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endParaRPr lang="ru-RU" sz="3600" dirty="0" smtClean="0"/>
          </a:p>
          <a:p>
            <a:pPr>
              <a:spcBef>
                <a:spcPts val="600"/>
              </a:spcBef>
            </a:pPr>
            <a:r>
              <a:rPr lang="en-US" sz="4400" b="1" i="1" u="sng" dirty="0" smtClean="0"/>
              <a:t>II</a:t>
            </a:r>
            <a:r>
              <a:rPr lang="ru-RU" sz="4400" b="1" i="1" u="sng" dirty="0" smtClean="0"/>
              <a:t>. Субсидия до 90 тысяч рублей:</a:t>
            </a:r>
          </a:p>
          <a:p>
            <a:pPr>
              <a:spcBef>
                <a:spcPts val="600"/>
              </a:spcBef>
              <a:buFont typeface="Wingdings" pitchFamily="2" charset="2"/>
              <a:buChar char="Ø"/>
            </a:pPr>
            <a:r>
              <a:rPr lang="ru-RU" sz="3600" dirty="0" smtClean="0"/>
              <a:t> ветераны ВОВ и приравненные к ним лица, инвалиды ВОВ и приравненные к ним лица.</a:t>
            </a:r>
          </a:p>
          <a:p>
            <a:pPr lvl="0">
              <a:spcBef>
                <a:spcPts val="600"/>
              </a:spcBef>
            </a:pPr>
            <a:r>
              <a:rPr lang="ru-RU" sz="6000" dirty="0" smtClean="0">
                <a:solidFill>
                  <a:schemeClr val="tx1"/>
                </a:solidFill>
              </a:rPr>
              <a:t> </a:t>
            </a:r>
            <a:endParaRPr lang="ru-RU" sz="6000" dirty="0">
              <a:solidFill>
                <a:schemeClr val="tx1"/>
              </a:solidFill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15146347" y="3001136"/>
          <a:ext cx="11930146" cy="1185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4462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>
          <a:xfrm rot="16200000">
            <a:off x="-3953555" y="3953556"/>
            <a:ext cx="15432088" cy="7524976"/>
          </a:xfrm>
          <a:prstGeom prst="rect">
            <a:avLst/>
          </a:prstGeom>
        </p:spPr>
      </p:pic>
      <p:pic>
        <p:nvPicPr>
          <p:cNvPr id="3" name="Picture 3" descr="D:\Работа\vladimirskaya_ob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31" y="299220"/>
            <a:ext cx="2697945" cy="2448273"/>
          </a:xfrm>
          <a:prstGeom prst="rect">
            <a:avLst/>
          </a:prstGeom>
          <a:noFill/>
          <a:effectLst>
            <a:outerShdw blurRad="101600" dist="25400" dir="3000000" sx="101000" sy="101000" algn="tl" rotWithShape="0">
              <a:prstClr val="black">
                <a:alpha val="32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Овал 11"/>
          <p:cNvSpPr/>
          <p:nvPr/>
        </p:nvSpPr>
        <p:spPr>
          <a:xfrm>
            <a:off x="25742923" y="14052748"/>
            <a:ext cx="126020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6</a:t>
            </a:r>
            <a:endParaRPr lang="ru-RU" b="1" dirty="0"/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4287771" y="1215186"/>
            <a:ext cx="21931466" cy="3429024"/>
          </a:xfrm>
          <a:prstGeom prst="round2Diag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4800" b="1" i="1" u="sng" dirty="0" smtClean="0">
                <a:solidFill>
                  <a:schemeClr val="tx1"/>
                </a:solidFill>
              </a:rPr>
              <a:t>Субсидия для граждан, не относящихся к льготным категориям, но имеющим регистрацию по месту жительства в газифицируемом домовладении (квартире) составит до 40 тысяч рублей   </a:t>
            </a:r>
            <a:endParaRPr lang="ru-RU" sz="4800" b="1" i="1" u="sng" dirty="0">
              <a:solidFill>
                <a:schemeClr val="tx1"/>
              </a:solidFill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3716267" y="4715648"/>
          <a:ext cx="22217218" cy="10358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4462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>
          <a:xfrm rot="16200000">
            <a:off x="-3953556" y="3953556"/>
            <a:ext cx="15432088" cy="7524976"/>
          </a:xfrm>
          <a:prstGeom prst="rect">
            <a:avLst/>
          </a:prstGeom>
        </p:spPr>
      </p:pic>
      <p:pic>
        <p:nvPicPr>
          <p:cNvPr id="3" name="Picture 3" descr="D:\Работа\vladimirskaya_ob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31" y="299220"/>
            <a:ext cx="2697945" cy="2448273"/>
          </a:xfrm>
          <a:prstGeom prst="rect">
            <a:avLst/>
          </a:prstGeom>
          <a:noFill/>
          <a:effectLst>
            <a:outerShdw blurRad="101600" dist="25400" dir="3000000" sx="101000" sy="101000" algn="tl" rotWithShape="0">
              <a:prstClr val="black">
                <a:alpha val="32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Овал 11"/>
          <p:cNvSpPr/>
          <p:nvPr/>
        </p:nvSpPr>
        <p:spPr>
          <a:xfrm>
            <a:off x="26174971" y="14423976"/>
            <a:ext cx="126020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7</a:t>
            </a:r>
            <a:endParaRPr lang="ru-RU" b="1" dirty="0"/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4287771" y="643682"/>
            <a:ext cx="17002244" cy="2143140"/>
          </a:xfrm>
          <a:prstGeom prst="round2Diag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4800" b="1" i="1" u="sng" dirty="0" smtClean="0">
                <a:solidFill>
                  <a:schemeClr val="tx1"/>
                </a:solidFill>
              </a:rPr>
              <a:t>Что необходимо сделать, чтобы получить субсидию на газификацию?</a:t>
            </a:r>
            <a:endParaRPr lang="ru-RU" sz="4800" b="1" i="1" u="sng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4073457" y="3572640"/>
            <a:ext cx="5143536" cy="3214710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Собственнику газифицируемого домовладения </a:t>
            </a:r>
            <a:r>
              <a:rPr lang="ru-RU" sz="48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необходимо </a:t>
            </a:r>
            <a:endParaRPr lang="ru-RU" sz="48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0931505" y="3501202"/>
            <a:ext cx="15573484" cy="3429024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Заключить договор на выполнение работ по газификации домовладения с любой специализированной организацией, подтвердить документально свою категорию и оплатить минимальный платеж</a:t>
            </a:r>
            <a:endParaRPr lang="ru-RU" sz="48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2144631" y="4429896"/>
            <a:ext cx="1928826" cy="1714512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1 шаг</a:t>
            </a:r>
            <a:endParaRPr lang="ru-RU" sz="48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9216993" y="4429896"/>
            <a:ext cx="1714512" cy="1500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2216069" y="7716044"/>
            <a:ext cx="1928826" cy="1714512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2 шаг</a:t>
            </a:r>
            <a:endParaRPr lang="ru-RU" sz="48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4073457" y="7358854"/>
            <a:ext cx="5143536" cy="3214710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Специализированной организации </a:t>
            </a:r>
            <a:r>
              <a:rPr lang="ru-RU" sz="48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необходимо </a:t>
            </a:r>
            <a:endParaRPr lang="ru-RU" sz="48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6" name="Стрелка вправо 15"/>
          <p:cNvSpPr/>
          <p:nvPr/>
        </p:nvSpPr>
        <p:spPr>
          <a:xfrm>
            <a:off x="9216993" y="8287548"/>
            <a:ext cx="1714512" cy="1500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11002943" y="7287416"/>
            <a:ext cx="15430608" cy="3429024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Выполнить комплекс работ по газификации домовладения за счет собственных средств и подать заявку на предоставление субсидии в департамент ЖКХ.  </a:t>
            </a:r>
            <a:endParaRPr lang="ru-RU" sz="48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2216069" y="11716572"/>
            <a:ext cx="1928826" cy="1714512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3 шаг</a:t>
            </a:r>
            <a:endParaRPr lang="ru-RU" sz="48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4144895" y="11216506"/>
            <a:ext cx="5143536" cy="3214710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Департаменту ЖКХ </a:t>
            </a:r>
            <a:r>
              <a:rPr lang="ru-RU" sz="48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необходимо </a:t>
            </a:r>
            <a:endParaRPr lang="ru-RU" sz="4800" b="1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9288431" y="11859448"/>
            <a:ext cx="1714512" cy="15001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11002943" y="11145068"/>
            <a:ext cx="15430608" cy="3286148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8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Рассмотреть заявку на предоставление субсидии и перечислить субсидию из бюджета специализированной организации</a:t>
            </a:r>
            <a:endParaRPr lang="ru-RU" sz="48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22" name="Рисунок 21" descr="Без названи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32891" y="0"/>
            <a:ext cx="6002284" cy="332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62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8902</TotalTime>
  <Words>560</Words>
  <Application>Microsoft Office PowerPoint</Application>
  <PresentationFormat>Произвольный</PresentationFormat>
  <Paragraphs>81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Ilya</cp:lastModifiedBy>
  <cp:revision>437</cp:revision>
  <cp:lastPrinted>2019-12-02T12:44:14Z</cp:lastPrinted>
  <dcterms:created xsi:type="dcterms:W3CDTF">2015-05-27T12:53:19Z</dcterms:created>
  <dcterms:modified xsi:type="dcterms:W3CDTF">2019-12-02T12:49:57Z</dcterms:modified>
</cp:coreProperties>
</file>