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2"/>
  </p:notesMasterIdLst>
  <p:sldIdLst>
    <p:sldId id="315" r:id="rId2"/>
    <p:sldId id="508" r:id="rId3"/>
    <p:sldId id="528" r:id="rId4"/>
    <p:sldId id="519" r:id="rId5"/>
    <p:sldId id="511" r:id="rId6"/>
    <p:sldId id="527" r:id="rId7"/>
    <p:sldId id="501" r:id="rId8"/>
    <p:sldId id="525" r:id="rId9"/>
    <p:sldId id="512" r:id="rId10"/>
    <p:sldId id="513" r:id="rId11"/>
    <p:sldId id="514" r:id="rId12"/>
    <p:sldId id="515" r:id="rId13"/>
    <p:sldId id="451" r:id="rId14"/>
    <p:sldId id="526" r:id="rId15"/>
    <p:sldId id="522" r:id="rId16"/>
    <p:sldId id="482" r:id="rId17"/>
    <p:sldId id="443" r:id="rId18"/>
    <p:sldId id="454" r:id="rId19"/>
    <p:sldId id="445" r:id="rId20"/>
    <p:sldId id="469" r:id="rId21"/>
    <p:sldId id="530" r:id="rId22"/>
    <p:sldId id="472" r:id="rId23"/>
    <p:sldId id="518" r:id="rId24"/>
    <p:sldId id="488" r:id="rId25"/>
    <p:sldId id="523" r:id="rId26"/>
    <p:sldId id="504" r:id="rId27"/>
    <p:sldId id="484" r:id="rId28"/>
    <p:sldId id="529" r:id="rId29"/>
    <p:sldId id="531" r:id="rId30"/>
    <p:sldId id="290" r:id="rId31"/>
  </p:sldIdLst>
  <p:sldSz cx="9144000" cy="5143500" type="screen16x9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1472B2"/>
    <a:srgbClr val="3E943A"/>
    <a:srgbClr val="33CCFF"/>
    <a:srgbClr val="009900"/>
    <a:srgbClr val="33CC33"/>
    <a:srgbClr val="ABD7F5"/>
    <a:srgbClr val="FF5050"/>
    <a:srgbClr val="00FF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3" autoAdjust="0"/>
    <p:restoredTop sz="92431" autoAdjust="0"/>
  </p:normalViewPr>
  <p:slideViewPr>
    <p:cSldViewPr>
      <p:cViewPr varScale="1">
        <p:scale>
          <a:sx n="90" d="100"/>
          <a:sy n="90" d="100"/>
        </p:scale>
        <p:origin x="-8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227" y="-91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1053.5999999999999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F2-4211-9D65-47E3C0EB4D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1 092,9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AF-48D6-BF66-970FBCBD3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F2-4211-9D65-47E3C0EB4D38}"/>
            </c:ext>
          </c:extLst>
        </c:ser>
        <c:axId val="122387456"/>
        <c:axId val="122409728"/>
      </c:barChart>
      <c:catAx>
        <c:axId val="122387456"/>
        <c:scaling>
          <c:orientation val="minMax"/>
        </c:scaling>
        <c:delete val="1"/>
        <c:axPos val="b"/>
        <c:numFmt formatCode="General" sourceLinked="1"/>
        <c:tickLblPos val="none"/>
        <c:crossAx val="122409728"/>
        <c:crosses val="autoZero"/>
        <c:auto val="1"/>
        <c:lblAlgn val="ctr"/>
        <c:lblOffset val="100"/>
      </c:catAx>
      <c:valAx>
        <c:axId val="122409728"/>
        <c:scaling>
          <c:orientation val="minMax"/>
        </c:scaling>
        <c:delete val="1"/>
        <c:axPos val="l"/>
        <c:numFmt formatCode="#,##0.0" sourceLinked="1"/>
        <c:tickLblPos val="none"/>
        <c:crossAx val="1223874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196.8</c:v>
                </c:pt>
                <c:pt idx="1">
                  <c:v>75.3</c:v>
                </c:pt>
                <c:pt idx="2">
                  <c:v>18.7</c:v>
                </c:pt>
                <c:pt idx="3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77-4C67-A6D1-3B73F5C75FE3}"/>
            </c:ext>
          </c:extLst>
        </c:ser>
        <c:firstSliceAng val="0"/>
        <c:holeSize val="50"/>
      </c:doughnut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2916666666666672E-2"/>
          <c:y val="0.14298499015748145"/>
          <c:w val="0.9541666666666665"/>
          <c:h val="0.825765009842519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656249999999999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53-4BF6-B01E-4A86037FE4D5}"/>
                </c:ext>
              </c:extLst>
            </c:dLbl>
            <c:dLbl>
              <c:idx val="1"/>
              <c:layout>
                <c:manualLayout>
                  <c:x val="0"/>
                  <c:y val="0.146875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3-4BF6-B01E-4A86037FE4D5}"/>
                </c:ext>
              </c:extLst>
            </c:dLbl>
            <c:dLbl>
              <c:idx val="2"/>
              <c:layout>
                <c:manualLayout>
                  <c:x val="-2.0833333333333472E-3"/>
                  <c:y val="0.1406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53-4BF6-B01E-4A86037FE4D5}"/>
                </c:ext>
              </c:extLst>
            </c:dLbl>
            <c:dLbl>
              <c:idx val="3"/>
              <c:layout>
                <c:manualLayout>
                  <c:x val="0"/>
                  <c:y val="0.118749999999999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53-4BF6-B01E-4A86037FE4D5}"/>
                </c:ext>
              </c:extLst>
            </c:dLbl>
            <c:dLbl>
              <c:idx val="4"/>
              <c:spPr/>
              <c:txPr>
                <a:bodyPr rot="-5400000" vert="horz"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359.8</c:v>
                </c:pt>
                <c:pt idx="1">
                  <c:v>117.6</c:v>
                </c:pt>
                <c:pt idx="2">
                  <c:v>151.9</c:v>
                </c:pt>
                <c:pt idx="3">
                  <c:v>62.1</c:v>
                </c:pt>
                <c:pt idx="4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53-4BF6-B01E-4A86037FE4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-6.2500000000000134E-3"/>
                  <c:y val="0.156250000000000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53-4BF6-B01E-4A86037FE4D5}"/>
                </c:ext>
              </c:extLst>
            </c:dLbl>
            <c:dLbl>
              <c:idx val="1"/>
              <c:layout>
                <c:manualLayout>
                  <c:x val="2.0833333333333472E-3"/>
                  <c:y val="0.146875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53-4BF6-B01E-4A86037FE4D5}"/>
                </c:ext>
              </c:extLst>
            </c:dLbl>
            <c:dLbl>
              <c:idx val="2"/>
              <c:layout>
                <c:manualLayout>
                  <c:x val="0"/>
                  <c:y val="0.146875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53-4BF6-B01E-4A86037FE4D5}"/>
                </c:ext>
              </c:extLst>
            </c:dLbl>
            <c:dLbl>
              <c:idx val="3"/>
              <c:layout>
                <c:manualLayout>
                  <c:x val="2.0833333333333472E-3"/>
                  <c:y val="0.128124999999999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53-4BF6-B01E-4A86037FE4D5}"/>
                </c:ext>
              </c:extLst>
            </c:dLbl>
            <c:dLbl>
              <c:idx val="4"/>
              <c:spPr/>
              <c:txPr>
                <a:bodyPr rot="-5400000" vert="horz"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  <c:pt idx="4">
                  <c:v>прочее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421.3</c:v>
                </c:pt>
                <c:pt idx="1">
                  <c:v>134.9</c:v>
                </c:pt>
                <c:pt idx="2">
                  <c:v>193.5</c:v>
                </c:pt>
                <c:pt idx="3">
                  <c:v>59.1</c:v>
                </c:pt>
                <c:pt idx="4">
                  <c:v>33.300000000000004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C53-4BF6-B01E-4A86037FE4D5}"/>
            </c:ext>
          </c:extLst>
        </c:ser>
        <c:axId val="161828224"/>
        <c:axId val="161997952"/>
      </c:barChart>
      <c:catAx>
        <c:axId val="161828224"/>
        <c:scaling>
          <c:orientation val="minMax"/>
        </c:scaling>
        <c:delete val="1"/>
        <c:axPos val="b"/>
        <c:numFmt formatCode="General" sourceLinked="0"/>
        <c:tickLblPos val="none"/>
        <c:crossAx val="161997952"/>
        <c:crosses val="autoZero"/>
        <c:auto val="1"/>
        <c:lblAlgn val="ctr"/>
        <c:lblOffset val="100"/>
      </c:catAx>
      <c:valAx>
        <c:axId val="161997952"/>
        <c:scaling>
          <c:orientation val="minMax"/>
        </c:scaling>
        <c:delete val="1"/>
        <c:axPos val="l"/>
        <c:numFmt formatCode="0.0" sourceLinked="1"/>
        <c:tickLblPos val="none"/>
        <c:crossAx val="1618282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/>
              <a:t>Консолидированный бюджет </a:t>
            </a:r>
            <a:r>
              <a:rPr lang="ru-RU" sz="1100" b="1" dirty="0"/>
              <a:t>Владимирской области на оплату труда работников бюджетной </a:t>
            </a:r>
            <a:r>
              <a:rPr lang="ru-RU" sz="1100" b="1" dirty="0" smtClean="0"/>
              <a:t>сферы, </a:t>
            </a:r>
            <a:r>
              <a:rPr lang="ru-RU" sz="1100" b="1" dirty="0"/>
              <a:t>млрд.рублей</a:t>
            </a:r>
          </a:p>
        </c:rich>
      </c:tx>
      <c:layout>
        <c:manualLayout>
          <c:xMode val="edge"/>
          <c:yMode val="edge"/>
          <c:x val="0.12680678899934261"/>
          <c:y val="5.2143969264774367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консолидированного бюджета Владимирской области на оплату труда работников бюджетной сферы за 2024 год, млрд.рублей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25286</c:v>
                </c:pt>
                <c:pt idx="1">
                  <c:v>3620</c:v>
                </c:pt>
                <c:pt idx="2">
                  <c:v>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C9-4A79-8334-57CCC1470A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C9-4A79-8334-57CCC1470AA7}"/>
            </c:ext>
          </c:extLst>
        </c:ser>
        <c:shape val="box"/>
        <c:axId val="168950400"/>
        <c:axId val="169070976"/>
        <c:axId val="161859328"/>
      </c:bar3DChart>
      <c:catAx>
        <c:axId val="1689504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9070976"/>
        <c:crosses val="autoZero"/>
        <c:auto val="1"/>
        <c:lblAlgn val="ctr"/>
        <c:lblOffset val="100"/>
      </c:catAx>
      <c:valAx>
        <c:axId val="169070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950400"/>
        <c:crosses val="autoZero"/>
        <c:crossBetween val="between"/>
      </c:valAx>
      <c:serAx>
        <c:axId val="161859328"/>
        <c:scaling>
          <c:orientation val="minMax"/>
        </c:scaling>
        <c:delete val="1"/>
        <c:axPos val="b"/>
        <c:majorTickMark val="none"/>
        <c:tickLblPos val="none"/>
        <c:crossAx val="169070976"/>
        <c:crosses val="autoZero"/>
      </c:ser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/>
              <a:t>ЗАТО </a:t>
            </a:r>
            <a:r>
              <a:rPr lang="ru-RU" sz="1100" b="1" dirty="0"/>
              <a:t>г. Радужный Владимирской </a:t>
            </a:r>
            <a:r>
              <a:rPr lang="ru-RU" sz="1100" b="1" dirty="0" smtClean="0"/>
              <a:t>области, </a:t>
            </a:r>
            <a:r>
              <a:rPr lang="ru-RU" sz="1100" b="1" dirty="0"/>
              <a:t>млн.рублей</a:t>
            </a:r>
          </a:p>
        </c:rich>
      </c:tx>
      <c:layout>
        <c:manualLayout>
          <c:xMode val="edge"/>
          <c:yMode val="edge"/>
          <c:x val="0.20357865716157825"/>
          <c:y val="6.8941053608357464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консолидированного бюджета Владимирской области на оплату труда работников бюджетной сферы за 2024 год, млрд.рублей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273897</c:v>
                </c:pt>
                <c:pt idx="1">
                  <c:v>38443.9</c:v>
                </c:pt>
                <c:pt idx="2">
                  <c:v>16801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6-43EE-AB2F-6BAEEC6723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6-43EE-AB2F-6BAEEC672324}"/>
            </c:ext>
          </c:extLst>
        </c:ser>
        <c:shape val="box"/>
        <c:axId val="171801984"/>
        <c:axId val="171811968"/>
        <c:axId val="162140608"/>
      </c:bar3DChart>
      <c:catAx>
        <c:axId val="1718019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1811968"/>
        <c:crosses val="autoZero"/>
        <c:auto val="1"/>
        <c:lblAlgn val="ctr"/>
        <c:lblOffset val="100"/>
      </c:catAx>
      <c:valAx>
        <c:axId val="171811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801984"/>
        <c:crosses val="autoZero"/>
        <c:crossBetween val="between"/>
      </c:valAx>
      <c:serAx>
        <c:axId val="162140608"/>
        <c:scaling>
          <c:orientation val="minMax"/>
        </c:scaling>
        <c:delete val="1"/>
        <c:axPos val="b"/>
        <c:majorTickMark val="none"/>
        <c:tickLblPos val="none"/>
        <c:crossAx val="171811968"/>
        <c:crosses val="autoZero"/>
      </c:ser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16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830912492186189E-3"/>
                  <c:y val="0.156250000000000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51-42E8-9A3B-EC3626B41C32}"/>
                </c:ext>
              </c:extLst>
            </c:dLbl>
            <c:dLbl>
              <c:idx val="1"/>
              <c:layout>
                <c:manualLayout>
                  <c:x val="0"/>
                  <c:y val="0.128124999999999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51-42E8-9A3B-EC3626B41C32}"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830912492186189E-3"/>
                  <c:y val="0.137500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51-42E8-9A3B-EC3626B41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расходов</c:v>
                </c:pt>
                <c:pt idx="1">
                  <c:v>М.задание</c:v>
                </c:pt>
                <c:pt idx="2">
                  <c:v>МТБ+ремонты</c:v>
                </c:pt>
                <c:pt idx="3">
                  <c:v>мероприятия</c:v>
                </c:pt>
                <c:pt idx="4">
                  <c:v>МКУ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56.3</c:v>
                </c:pt>
                <c:pt idx="1">
                  <c:v>35.300000000000004</c:v>
                </c:pt>
                <c:pt idx="2">
                  <c:v>3.1</c:v>
                </c:pt>
                <c:pt idx="3">
                  <c:v>2.7</c:v>
                </c:pt>
                <c:pt idx="4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51-42E8-9A3B-EC3626B41C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0.143750000000000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51-42E8-9A3B-EC3626B41C32}"/>
                </c:ext>
              </c:extLst>
            </c:dLbl>
            <c:dLbl>
              <c:idx val="1"/>
              <c:layout>
                <c:manualLayout>
                  <c:x val="-1.830912492186189E-3"/>
                  <c:y val="0.124999999999999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51-42E8-9A3B-EC3626B41C32}"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0"/>
                  <c:y val="0.137500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51-42E8-9A3B-EC3626B41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расходов</c:v>
                </c:pt>
                <c:pt idx="1">
                  <c:v>М.задание</c:v>
                </c:pt>
                <c:pt idx="2">
                  <c:v>МТБ+ремонты</c:v>
                </c:pt>
                <c:pt idx="3">
                  <c:v>мероприятия</c:v>
                </c:pt>
                <c:pt idx="4">
                  <c:v>МКУ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64.7</c:v>
                </c:pt>
                <c:pt idx="1">
                  <c:v>42.4</c:v>
                </c:pt>
                <c:pt idx="2">
                  <c:v>2.4</c:v>
                </c:pt>
                <c:pt idx="3">
                  <c:v>1.3</c:v>
                </c:pt>
                <c:pt idx="4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651-42E8-9A3B-EC3626B41C32}"/>
            </c:ext>
          </c:extLst>
        </c:ser>
        <c:shape val="cylinder"/>
        <c:axId val="122539008"/>
        <c:axId val="133100288"/>
        <c:axId val="0"/>
      </c:bar3DChart>
      <c:catAx>
        <c:axId val="122539008"/>
        <c:scaling>
          <c:orientation val="minMax"/>
        </c:scaling>
        <c:delete val="1"/>
        <c:axPos val="b"/>
        <c:numFmt formatCode="General" sourceLinked="0"/>
        <c:tickLblPos val="none"/>
        <c:crossAx val="133100288"/>
        <c:crosses val="autoZero"/>
        <c:auto val="1"/>
        <c:lblAlgn val="ctr"/>
        <c:lblOffset val="100"/>
      </c:catAx>
      <c:valAx>
        <c:axId val="133100288"/>
        <c:scaling>
          <c:orientation val="minMax"/>
        </c:scaling>
        <c:delete val="1"/>
        <c:axPos val="l"/>
        <c:numFmt formatCode="General" sourceLinked="1"/>
        <c:tickLblPos val="none"/>
        <c:crossAx val="122539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680626640419948"/>
          <c:y val="0.10937500000000012"/>
          <c:w val="0.24729385367001391"/>
          <c:h val="8.673499015748112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16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830912492186189E-3"/>
                  <c:y val="0.156250000000000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51-42E8-9A3B-EC3626B41C32}"/>
                </c:ext>
              </c:extLst>
            </c:dLbl>
            <c:dLbl>
              <c:idx val="1"/>
              <c:layout>
                <c:manualLayout>
                  <c:x val="0"/>
                  <c:y val="0.128124999999999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51-42E8-9A3B-EC3626B41C32}"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830912492186189E-3"/>
                  <c:y val="0.137500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51-42E8-9A3B-EC3626B41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расходов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1.3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51-42E8-9A3B-EC3626B41C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5.4927374765585324E-3"/>
                  <c:y val="6.2500000000000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651-42E8-9A3B-EC3626B41C32}"/>
                </c:ext>
              </c:extLst>
            </c:dLbl>
            <c:dLbl>
              <c:idx val="1"/>
              <c:layout>
                <c:manualLayout>
                  <c:x val="-7.3236499687447569E-3"/>
                  <c:y val="1.968750000000009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51-42E8-9A3B-EC3626B41C32}"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0"/>
                  <c:y val="0.137500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51-42E8-9A3B-EC3626B41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расходов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0.5</c:v>
                </c:pt>
                <c:pt idx="2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651-42E8-9A3B-EC3626B41C32}"/>
            </c:ext>
          </c:extLst>
        </c:ser>
        <c:shape val="cylinder"/>
        <c:axId val="49998080"/>
        <c:axId val="50012160"/>
        <c:axId val="0"/>
      </c:bar3DChart>
      <c:catAx>
        <c:axId val="49998080"/>
        <c:scaling>
          <c:orientation val="minMax"/>
        </c:scaling>
        <c:delete val="1"/>
        <c:axPos val="b"/>
        <c:numFmt formatCode="General" sourceLinked="0"/>
        <c:tickLblPos val="none"/>
        <c:crossAx val="50012160"/>
        <c:crosses val="autoZero"/>
        <c:auto val="1"/>
        <c:lblAlgn val="ctr"/>
        <c:lblOffset val="100"/>
      </c:catAx>
      <c:valAx>
        <c:axId val="50012160"/>
        <c:scaling>
          <c:orientation val="minMax"/>
        </c:scaling>
        <c:delete val="1"/>
        <c:axPos val="l"/>
        <c:numFmt formatCode="General" sourceLinked="1"/>
        <c:tickLblPos val="none"/>
        <c:crossAx val="49998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680626640419948"/>
          <c:y val="0.10937500000000012"/>
          <c:w val="0.24729385367001391"/>
          <c:h val="8.673499015748112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7.6026690291772003E-2"/>
          <c:y val="3.6771333583481114E-2"/>
          <c:w val="0.61100915187961069"/>
          <c:h val="0.735087872835932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на содержание ОМСУ, в % к общему объему расходов бюджета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1">
                  <a:lumMod val="75000"/>
                </a:schemeClr>
              </a:solidFill>
            </a:ln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30.6</c:v>
                </c:pt>
                <c:pt idx="1">
                  <c:v>33.6</c:v>
                </c:pt>
                <c:pt idx="2">
                  <c:v>35.300000000000004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2-4A90-BC51-4A28A011F3E0}"/>
            </c:ext>
          </c:extLst>
        </c:ser>
        <c:axId val="49855488"/>
        <c:axId val="188678912"/>
      </c:barChart>
      <c:catAx>
        <c:axId val="49855488"/>
        <c:scaling>
          <c:orientation val="minMax"/>
        </c:scaling>
        <c:axPos val="b"/>
        <c:numFmt formatCode="General" sourceLinked="1"/>
        <c:tickLblPos val="nextTo"/>
        <c:crossAx val="188678912"/>
        <c:crosses val="autoZero"/>
        <c:auto val="1"/>
        <c:lblAlgn val="ctr"/>
        <c:lblOffset val="100"/>
      </c:catAx>
      <c:valAx>
        <c:axId val="188678912"/>
        <c:scaling>
          <c:orientation val="minMax"/>
        </c:scaling>
        <c:delete val="1"/>
        <c:axPos val="l"/>
        <c:numFmt formatCode="0.0" sourceLinked="0"/>
        <c:tickLblPos val="none"/>
        <c:crossAx val="49855488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232,2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47-4D30-807F-42BAAAA49D33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47-4D30-807F-42BAAAA49D33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47-4D30-807F-42BAAAA49D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ФБ</c:v>
                </c:pt>
                <c:pt idx="1">
                  <c:v>ОБ</c:v>
                </c:pt>
                <c:pt idx="2">
                  <c:v>МБ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9.7000000000000011</c:v>
                </c:pt>
                <c:pt idx="1">
                  <c:v>20.399999999999999</c:v>
                </c:pt>
                <c:pt idx="2">
                  <c:v>152.80000000000001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47-4D30-807F-42BAAAA49D33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1C-49D6-A40A-5037FE48306B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1C-49D6-A40A-5037FE48306B}"/>
              </c:ext>
            </c:extLst>
          </c:dPt>
          <c:dPt>
            <c:idx val="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1C-49D6-A40A-5037FE48306B}"/>
              </c:ext>
            </c:extLst>
          </c:dPt>
          <c:dLbls>
            <c:dLbl>
              <c:idx val="2"/>
              <c:layout>
                <c:manualLayout>
                  <c:x val="9.4483549446886857E-3"/>
                  <c:y val="-1.6461442555765433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157.19999999999999</c:v>
                </c:pt>
                <c:pt idx="1">
                  <c:v>10.8</c:v>
                </c:pt>
                <c:pt idx="2">
                  <c:v>14.360000000000003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1C-49D6-A40A-5037FE48306B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0.70000000000000062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1C-49D6-A40A-5037FE48306B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1032.9000000000001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58-4668-805F-B92381582C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1093,0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9DD-4D4D-99EF-423C90B15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58-4668-805F-B92381582CBB}"/>
            </c:ext>
          </c:extLst>
        </c:ser>
        <c:axId val="122571776"/>
        <c:axId val="122585856"/>
      </c:barChart>
      <c:catAx>
        <c:axId val="122571776"/>
        <c:scaling>
          <c:orientation val="minMax"/>
        </c:scaling>
        <c:delete val="1"/>
        <c:axPos val="b"/>
        <c:numFmt formatCode="General" sourceLinked="1"/>
        <c:tickLblPos val="none"/>
        <c:crossAx val="122585856"/>
        <c:crosses val="autoZero"/>
        <c:auto val="1"/>
        <c:lblAlgn val="ctr"/>
        <c:lblOffset val="100"/>
      </c:catAx>
      <c:valAx>
        <c:axId val="122585856"/>
        <c:scaling>
          <c:orientation val="minMax"/>
        </c:scaling>
        <c:delete val="1"/>
        <c:axPos val="l"/>
        <c:numFmt formatCode="General" sourceLinked="1"/>
        <c:tickLblPos val="none"/>
        <c:crossAx val="122571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dirty="0">
                <a:solidFill>
                  <a:schemeClr val="tx1"/>
                </a:solidFill>
              </a:rPr>
              <a:t>Консолидированный бюджет</a:t>
            </a:r>
          </a:p>
        </c:rich>
      </c:tx>
      <c:layout>
        <c:manualLayout>
          <c:xMode val="edge"/>
          <c:yMode val="edge"/>
          <c:x val="0.10720354508891865"/>
          <c:y val="1.928202025812256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4473038838932395E-3"/>
          <c:y val="0.1008860752803639"/>
          <c:w val="0.95516764316909963"/>
          <c:h val="0.794161843302020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/>
                      <a:t>1</a:t>
                    </a:r>
                    <a:r>
                      <a:rPr lang="en-US"/>
                      <a:t>38 053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30-42CA-A3E3-51EC1B38CF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E-43D9-B7A2-7E0BA8CCDC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1.2211277210655841E-2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</a:t>
                    </a:r>
                    <a:r>
                      <a:rPr lang="en-US"/>
                      <a:t>54 708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30-42CA-A3E3-51EC1B38CF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149514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E-43D9-B7A2-7E0BA8CCDC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3365141968396803E-2"/>
                  <c:y val="-0.1717154027289504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6 655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7AE-43D9-B7A2-7E0BA8CCDC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AE-43D9-B7A2-7E0BA8CCDCD0}"/>
            </c:ext>
          </c:extLst>
        </c:ser>
        <c:gapWidth val="219"/>
        <c:overlap val="-27"/>
        <c:axId val="126439424"/>
        <c:axId val="126440960"/>
      </c:barChart>
      <c:catAx>
        <c:axId val="1264394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6440960"/>
        <c:crosses val="autoZero"/>
        <c:auto val="1"/>
        <c:lblAlgn val="ctr"/>
        <c:lblOffset val="100"/>
      </c:catAx>
      <c:valAx>
        <c:axId val="1264409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64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10746389418663"/>
          <c:w val="0.97362353673584601"/>
          <c:h val="6.663774261728047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6</a:t>
                    </a:r>
                    <a:r>
                      <a:rPr lang="en-US"/>
                      <a:t>5 402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32-4068-84B8-AA48404943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FF-4550-9E77-4431C1FD13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6</a:t>
                    </a:r>
                    <a:r>
                      <a:rPr lang="en-US"/>
                      <a:t>7 229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32-4068-84B8-AA48404943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67139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FF-4550-9E77-4431C1FD13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FF-4550-9E77-4431C1FD13CB}"/>
            </c:ext>
          </c:extLst>
        </c:ser>
        <c:gapWidth val="219"/>
        <c:overlap val="-27"/>
        <c:axId val="152167936"/>
        <c:axId val="152169472"/>
      </c:barChart>
      <c:catAx>
        <c:axId val="1521679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2169472"/>
        <c:crosses val="autoZero"/>
        <c:auto val="1"/>
        <c:lblAlgn val="ctr"/>
        <c:lblOffset val="100"/>
      </c:catAx>
      <c:valAx>
        <c:axId val="152169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216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1092</a:t>
                    </a:r>
                    <a:r>
                      <a:rPr lang="ru-RU" sz="1400" dirty="0" smtClean="0"/>
                      <a:t>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32-4068-84B8-AA48404943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1092.9000000000001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FF-4550-9E77-4431C1FD13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1093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32-4068-84B8-AA48404943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FF-4550-9E77-4431C1FD13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0.13700000000000001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FF-4550-9E77-4431C1FD13CB}"/>
            </c:ext>
          </c:extLst>
        </c:ser>
        <c:gapWidth val="219"/>
        <c:overlap val="-27"/>
        <c:axId val="152226432"/>
        <c:axId val="152232320"/>
      </c:barChart>
      <c:catAx>
        <c:axId val="1522264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2232320"/>
        <c:crosses val="autoZero"/>
        <c:auto val="1"/>
        <c:lblAlgn val="ctr"/>
        <c:lblOffset val="100"/>
      </c:catAx>
      <c:valAx>
        <c:axId val="152232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222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-3.0408498672561441E-3"/>
                  <c:y val="0.189196149922736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5E-4234-92EF-A531A7D3A337}"/>
                </c:ext>
              </c:extLst>
            </c:dLbl>
            <c:dLbl>
              <c:idx val="1"/>
              <c:layout>
                <c:manualLayout>
                  <c:x val="0"/>
                  <c:y val="0.166749149084446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5E-4234-92EF-A531A7D3A337}"/>
                </c:ext>
              </c:extLst>
            </c:dLbl>
            <c:dLbl>
              <c:idx val="2"/>
              <c:layout>
                <c:manualLayout>
                  <c:x val="-1.4697441025071278E-3"/>
                  <c:y val="0.1795757542091281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265,1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75E-4234-92EF-A531A7D3A337}"/>
                </c:ext>
              </c:extLst>
            </c:dLbl>
            <c:dLbl>
              <c:idx val="3"/>
              <c:layout>
                <c:manualLayout>
                  <c:x val="-3.0408498672561441E-3"/>
                  <c:y val="0.166749149084446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5E-4234-92EF-A531A7D3A337}"/>
                </c:ext>
              </c:extLst>
            </c:dLbl>
            <c:dLbl>
              <c:idx val="4"/>
              <c:layout>
                <c:manualLayout>
                  <c:x val="1.5204249336280681E-3"/>
                  <c:y val="-3.2067144054701006E-2"/>
                </c:manualLayout>
              </c:layout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5E-4234-92EF-A531A7D3A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Безвозмездные поступления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ИМТ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857</c:v>
                </c:pt>
                <c:pt idx="1">
                  <c:v>337.9</c:v>
                </c:pt>
                <c:pt idx="2">
                  <c:v>265.10000000000002</c:v>
                </c:pt>
                <c:pt idx="3">
                  <c:v>205.9</c:v>
                </c:pt>
                <c:pt idx="4">
                  <c:v>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5E-4234-92EF-A531A7D3A3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1.5204249336280681E-3"/>
                  <c:y val="0.144302148246154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5E-4234-92EF-A531A7D3A337}"/>
                </c:ext>
              </c:extLst>
            </c:dLbl>
            <c:dLbl>
              <c:idx val="1"/>
              <c:layout>
                <c:manualLayout>
                  <c:x val="0"/>
                  <c:y val="0.157129005868034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5E-4234-92EF-A531A7D3A337}"/>
                </c:ext>
              </c:extLst>
            </c:dLbl>
            <c:dLbl>
              <c:idx val="2"/>
              <c:layout>
                <c:manualLayout>
                  <c:x val="4.5612748008842024E-3"/>
                  <c:y val="0.160335720273503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5E-4234-92EF-A531A7D3A337}"/>
                </c:ext>
              </c:extLst>
            </c:dLbl>
            <c:dLbl>
              <c:idx val="3"/>
              <c:layout>
                <c:manualLayout>
                  <c:x val="1.5204249336280681E-3"/>
                  <c:y val="0.160335720273503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5E-4234-92EF-A531A7D3A337}"/>
                </c:ext>
              </c:extLst>
            </c:dLbl>
            <c:dLbl>
              <c:idx val="4"/>
              <c:layout>
                <c:manualLayout>
                  <c:x val="1.0642974535396451E-2"/>
                  <c:y val="-1.9240286432820601E-2"/>
                </c:manualLayout>
              </c:layout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5E-4234-92EF-A531A7D3A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Безвозмездные поступления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ИМТ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878.7</c:v>
                </c:pt>
                <c:pt idx="1">
                  <c:v>361.3</c:v>
                </c:pt>
                <c:pt idx="2">
                  <c:v>270.39999999999969</c:v>
                </c:pt>
                <c:pt idx="3">
                  <c:v>232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75E-4234-92EF-A531A7D3A337}"/>
            </c:ext>
          </c:extLst>
        </c:ser>
        <c:shape val="box"/>
        <c:axId val="151915904"/>
        <c:axId val="151942656"/>
        <c:axId val="0"/>
      </c:bar3DChart>
      <c:catAx>
        <c:axId val="151915904"/>
        <c:scaling>
          <c:orientation val="minMax"/>
        </c:scaling>
        <c:delete val="1"/>
        <c:axPos val="b"/>
        <c:numFmt formatCode="General" sourceLinked="0"/>
        <c:tickLblPos val="none"/>
        <c:crossAx val="151942656"/>
        <c:crosses val="autoZero"/>
        <c:auto val="1"/>
        <c:lblAlgn val="ctr"/>
        <c:lblOffset val="100"/>
      </c:catAx>
      <c:valAx>
        <c:axId val="151942656"/>
        <c:scaling>
          <c:orientation val="minMax"/>
        </c:scaling>
        <c:delete val="1"/>
        <c:axPos val="l"/>
        <c:numFmt formatCode="0.0" sourceLinked="1"/>
        <c:tickLblPos val="none"/>
        <c:crossAx val="1519159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otY val="80"/>
      <c:perspective val="30"/>
    </c:view3D>
    <c:plotArea>
      <c:layout>
        <c:manualLayout>
          <c:layoutTarget val="inner"/>
          <c:xMode val="edge"/>
          <c:yMode val="edge"/>
          <c:x val="1.8302473729334155E-2"/>
          <c:y val="3.437500000000001E-2"/>
          <c:w val="0.9816975262706659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BF-46D8-8809-3B3BD4C50471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BF-46D8-8809-3B3BD4C50471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BF-46D8-8809-3B3BD4C50471}"/>
              </c:ext>
            </c:extLst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BF-46D8-8809-3B3BD4C50471}"/>
              </c:ext>
            </c:extLst>
          </c:dPt>
          <c:dPt>
            <c:idx val="4"/>
            <c:spPr>
              <a:solidFill>
                <a:srgbClr val="33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BF-46D8-8809-3B3BD4C50471}"/>
              </c:ext>
            </c:extLst>
          </c:dPt>
          <c:dPt>
            <c:idx val="5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BF-46D8-8809-3B3BD4C50471}"/>
              </c:ext>
            </c:extLst>
          </c:dPt>
          <c:dPt>
            <c:idx val="6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BF-46D8-8809-3B3BD4C50471}"/>
              </c:ext>
            </c:extLst>
          </c:dPt>
          <c:dPt>
            <c:idx val="7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BF-46D8-8809-3B3BD4C50471}"/>
              </c:ext>
            </c:extLst>
          </c:dPt>
          <c:dPt>
            <c:idx val="8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BF-46D8-8809-3B3BD4C50471}"/>
              </c:ext>
            </c:extLst>
          </c:dPt>
          <c:cat>
            <c:strRef>
              <c:f>Лист1!$A$2:$A$4</c:f>
              <c:strCache>
                <c:ptCount val="3"/>
                <c:pt idx="0">
                  <c:v>Расходы на жилищно-коммунальное хозяйство</c:v>
                </c:pt>
                <c:pt idx="1">
                  <c:v>Блок социальных расходов</c:v>
                </c:pt>
                <c:pt idx="2">
                  <c:v>Сектор государственного управления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407.29999999999899</c:v>
                </c:pt>
                <c:pt idx="1">
                  <c:v>542</c:v>
                </c:pt>
                <c:pt idx="2">
                  <c:v>143.69999999999999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BF-46D8-8809-3B3BD4C50471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2472987372658456E-2"/>
          <c:y val="3.3905857728399852E-2"/>
          <c:w val="0.9279281482129712"/>
          <c:h val="0.910838030479840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-3.8762481824363838E-3"/>
                  <c:y val="0.172611639344580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7-4ABC-BCEC-521EEED28E00}"/>
                </c:ext>
              </c:extLst>
            </c:dLbl>
            <c:dLbl>
              <c:idx val="1"/>
              <c:layout>
                <c:manualLayout>
                  <c:x val="-1.9381240912181921E-3"/>
                  <c:y val="0.141787889613982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37-4ABC-BCEC-521EEED28E00}"/>
                </c:ext>
              </c:extLst>
            </c:dLbl>
            <c:dLbl>
              <c:idx val="2"/>
              <c:layout>
                <c:manualLayout>
                  <c:x val="0"/>
                  <c:y val="0.135623430913599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37-4ABC-BCEC-521EEED28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109.6</c:v>
                </c:pt>
                <c:pt idx="1">
                  <c:v>64.900000000000006</c:v>
                </c:pt>
                <c:pt idx="2">
                  <c:v>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37-4ABC-BCEC-521EEED28E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E943A"/>
            </a:solidFill>
          </c:spPr>
          <c:dLbls>
            <c:dLbl>
              <c:idx val="0"/>
              <c:layout>
                <c:manualLayout>
                  <c:x val="3.8762481824363838E-3"/>
                  <c:y val="0.157199885831672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37-4ABC-BCEC-521EEED28E00}"/>
                </c:ext>
              </c:extLst>
            </c:dLbl>
            <c:dLbl>
              <c:idx val="1"/>
              <c:layout>
                <c:manualLayout>
                  <c:x val="3.8762481824363838E-3"/>
                  <c:y val="0.138705781616180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37-4ABC-BCEC-521EEED28E00}"/>
                </c:ext>
              </c:extLst>
            </c:dLbl>
            <c:dLbl>
              <c:idx val="2"/>
              <c:layout>
                <c:manualLayout>
                  <c:x val="-3.8762481824363838E-3"/>
                  <c:y val="0.135623430913599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37-4ABC-BCEC-521EEED28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120.8</c:v>
                </c:pt>
                <c:pt idx="1">
                  <c:v>70.3</c:v>
                </c:pt>
                <c:pt idx="2">
                  <c:v>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337-4ABC-BCEC-521EEED28E00}"/>
            </c:ext>
          </c:extLst>
        </c:ser>
        <c:shape val="cylinder"/>
        <c:axId val="161751424"/>
        <c:axId val="161752960"/>
        <c:axId val="0"/>
      </c:bar3DChart>
      <c:catAx>
        <c:axId val="161751424"/>
        <c:scaling>
          <c:orientation val="minMax"/>
        </c:scaling>
        <c:axPos val="b"/>
        <c:numFmt formatCode="General" sourceLinked="1"/>
        <c:tickLblPos val="nextTo"/>
        <c:crossAx val="161752960"/>
        <c:crosses val="autoZero"/>
        <c:auto val="1"/>
        <c:lblAlgn val="ctr"/>
        <c:lblOffset val="100"/>
      </c:catAx>
      <c:valAx>
        <c:axId val="161752960"/>
        <c:scaling>
          <c:orientation val="minMax"/>
        </c:scaling>
        <c:delete val="1"/>
        <c:axPos val="l"/>
        <c:numFmt formatCode="General" sourceLinked="1"/>
        <c:tickLblPos val="none"/>
        <c:crossAx val="16175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2472987372658456E-2"/>
          <c:y val="3.3905857728399852E-2"/>
          <c:w val="0.9279281482129712"/>
          <c:h val="0.910838030479840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7765932269268347E-17"/>
                  <c:y val="0.135623430913599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DB-451B-9709-F789258FB425}"/>
                </c:ext>
              </c:extLst>
            </c:dLbl>
            <c:dLbl>
              <c:idx val="1"/>
              <c:layout>
                <c:manualLayout>
                  <c:x val="4.3606265970447438E-3"/>
                  <c:y val="2.4402050565810289E-3"/>
                </c:manualLayout>
              </c:layout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B-451B-9709-F789258FB425}"/>
                </c:ext>
              </c:extLst>
            </c:dLbl>
            <c:dLbl>
              <c:idx val="2"/>
              <c:layout>
                <c:manualLayout>
                  <c:x val="0"/>
                  <c:y val="0.135623430913599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DB-451B-9709-F789258FB425}"/>
                </c:ext>
              </c:extLst>
            </c:dLbl>
            <c:dLbl>
              <c:idx val="3"/>
              <c:layout>
                <c:manualLayout>
                  <c:x val="0"/>
                  <c:y val="0.115179945992395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B-451B-9709-F789258FB425}"/>
                </c:ext>
              </c:extLst>
            </c:dLbl>
            <c:dLbl>
              <c:idx val="4"/>
              <c:layout>
                <c:manualLayout>
                  <c:x val="4.1572761756630324E-3"/>
                  <c:y val="2.6601352684169255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6,8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2DB-451B-9709-F789258FB425}"/>
                </c:ext>
              </c:extLst>
            </c:dLbl>
            <c:dLbl>
              <c:idx val="5"/>
              <c:layout>
                <c:manualLayout>
                  <c:x val="1.5747258241146729E-3"/>
                  <c:y val="0.133176812553707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B-451B-9709-F789258FB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18.899999999999999</c:v>
                </c:pt>
                <c:pt idx="1">
                  <c:v>0.5</c:v>
                </c:pt>
                <c:pt idx="2">
                  <c:v>7.4</c:v>
                </c:pt>
                <c:pt idx="3">
                  <c:v>3</c:v>
                </c:pt>
                <c:pt idx="4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DB-451B-9709-F789258FB4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4225978859491659E-3"/>
                  <c:y val="9.96099639722579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B-451B-9709-F789258FB425}"/>
                </c:ext>
              </c:extLst>
            </c:dLbl>
            <c:dLbl>
              <c:idx val="1"/>
              <c:layout>
                <c:manualLayout>
                  <c:x val="3.8763054105099433E-3"/>
                  <c:y val="2.4402050565810289E-3"/>
                </c:manualLayout>
              </c:layout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DB-451B-9709-F789258FB425}"/>
                </c:ext>
              </c:extLst>
            </c:dLbl>
            <c:dLbl>
              <c:idx val="2"/>
              <c:layout>
                <c:manualLayout>
                  <c:x val="-3.8762481824363838E-3"/>
                  <c:y val="0.135623430913599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DB-451B-9709-F789258FB425}"/>
                </c:ext>
              </c:extLst>
            </c:dLbl>
            <c:dLbl>
              <c:idx val="3"/>
              <c:layout>
                <c:manualLayout>
                  <c:x val="-4.7241774723443429E-3"/>
                  <c:y val="1.4397493249049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DB-451B-9709-F789258FB425}"/>
                </c:ext>
              </c:extLst>
            </c:dLbl>
            <c:dLbl>
              <c:idx val="4"/>
              <c:layout>
                <c:manualLayout>
                  <c:x val="-3.1494516482295843E-3"/>
                  <c:y val="1.632273284827772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9,9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2DB-451B-9709-F789258FB425}"/>
                </c:ext>
              </c:extLst>
            </c:dLbl>
            <c:dLbl>
              <c:idx val="5"/>
              <c:layout>
                <c:manualLayout>
                  <c:x val="1.5747258241146729E-3"/>
                  <c:y val="0.1223786926169201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DB-451B-9709-F789258FB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22.9</c:v>
                </c:pt>
                <c:pt idx="1">
                  <c:v>0.70000000000000062</c:v>
                </c:pt>
                <c:pt idx="2">
                  <c:v>10.8</c:v>
                </c:pt>
                <c:pt idx="3">
                  <c:v>1.5</c:v>
                </c:pt>
                <c:pt idx="4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2DB-451B-9709-F789258FB425}"/>
            </c:ext>
          </c:extLst>
        </c:ser>
        <c:axId val="168680064"/>
        <c:axId val="168710528"/>
      </c:barChart>
      <c:catAx>
        <c:axId val="168680064"/>
        <c:scaling>
          <c:orientation val="minMax"/>
        </c:scaling>
        <c:axPos val="b"/>
        <c:numFmt formatCode="General" sourceLinked="1"/>
        <c:tickLblPos val="nextTo"/>
        <c:crossAx val="168710528"/>
        <c:crosses val="autoZero"/>
        <c:auto val="1"/>
        <c:lblAlgn val="ctr"/>
        <c:lblOffset val="100"/>
      </c:catAx>
      <c:valAx>
        <c:axId val="168710528"/>
        <c:scaling>
          <c:orientation val="minMax"/>
        </c:scaling>
        <c:delete val="1"/>
        <c:axPos val="l"/>
        <c:numFmt formatCode="0.0" sourceLinked="1"/>
        <c:tickLblPos val="none"/>
        <c:crossAx val="1686800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D7C32-687D-4FD9-AB30-2C2840C63D1D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A1829CD-D3F0-46EF-B484-D8B0F97659A8}">
      <dgm:prSet phldrT="[Текст]"/>
      <dgm:spPr bwMode="auto"/>
      <dgm:t>
        <a:bodyPr vertOverflow="overflow" horzOverflow="overflow" vert="horz" rtlCol="0" fromWordArt="0" anchor="ctr" forceAA="0" compatLnSpc="0"/>
        <a:lstStyle/>
        <a:p>
          <a:pPr algn="ctr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Рост налоговых </a:t>
          </a:r>
        </a:p>
        <a:p>
          <a:pPr algn="ctr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и неналоговых доходов </a:t>
          </a:r>
        </a:p>
        <a:p>
          <a:pPr algn="ctr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в бюджеты муниципальных образований – 123,8%</a:t>
          </a:r>
          <a:endParaRPr b="1" dirty="0">
            <a:solidFill>
              <a:schemeClr val="tx1"/>
            </a:solidFill>
          </a:endParaRPr>
        </a:p>
      </dgm:t>
    </dgm:pt>
    <dgm:pt modelId="{9BEC0B73-3305-4689-9577-92592DDDC6E7}" type="parTrans" cxnId="{EB9531F6-619E-474A-ABDC-BC676F9E52F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97BCE1-006C-4A6E-BBB5-129F57594E25}" type="sibTrans" cxnId="{EB9531F6-619E-474A-ABDC-BC676F9E52F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E342029-B4DE-46C7-849D-7E8FF3E52672}">
      <dgm:prSet phldrT="[Текст]" custT="1"/>
      <dgm:spPr bwMode="auto"/>
      <dgm:t>
        <a:bodyPr/>
        <a:lstStyle/>
        <a:p>
          <a:pPr>
            <a:spcAft>
              <a:spcPts val="0"/>
            </a:spcAft>
            <a:defRPr/>
          </a:pPr>
          <a:r>
            <a:rPr lang="ru-RU" sz="2400" b="1" dirty="0"/>
            <a:t>Рост </a:t>
          </a:r>
        </a:p>
        <a:p>
          <a:pPr>
            <a:spcAft>
              <a:spcPts val="0"/>
            </a:spcAft>
            <a:defRPr/>
          </a:pPr>
          <a:r>
            <a:rPr lang="ru-RU" sz="2400" b="1" dirty="0"/>
            <a:t>неналоговых поступлений – 110,1%</a:t>
          </a:r>
        </a:p>
      </dgm:t>
    </dgm:pt>
    <dgm:pt modelId="{90CF8F37-17F9-41F1-8BD1-B75F0E73E3C4}" type="parTrans" cxnId="{620C68C7-34CB-4E2E-B370-312FA15961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9B703C9-51FA-45F4-8CC7-2D634F970DE8}" type="sibTrans" cxnId="{620C68C7-34CB-4E2E-B370-312FA15961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AB2C663-C825-4EB3-B0A9-EA6C01C6D815}">
      <dgm:prSet phldrT="[Текст]" custT="1"/>
      <dgm:spPr bwMode="auto"/>
      <dgm:t>
        <a:bodyPr vert="horz" anchor="ctr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/>
            <a:t>Рост </a:t>
          </a:r>
        </a:p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/>
            <a:t>налоговых поступлений – 125,9%</a:t>
          </a:r>
          <a:endParaRPr sz="2400" b="1" dirty="0"/>
        </a:p>
      </dgm:t>
    </dgm:pt>
    <dgm:pt modelId="{E24A3C41-315B-49B6-AEAB-2CD7F5F867A0}" type="parTrans" cxnId="{E9A28C16-251E-44B9-B49B-AB99B2D1606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0BAE662-C773-46B8-BBBB-1C573FE3B929}" type="sibTrans" cxnId="{E9A28C16-251E-44B9-B49B-AB99B2D1606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957F45-A447-4B36-9BAD-B2C3ECB013E0}" type="pres">
      <dgm:prSet presAssocID="{540D7C32-687D-4FD9-AB30-2C2840C63D1D}" presName="composite" presStyleCnt="0">
        <dgm:presLayoutVars>
          <dgm:chMax val="1"/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D89005B8-826F-4164-9E8E-5097A8A5EDF6}" type="pres">
      <dgm:prSet presAssocID="{540D7C32-687D-4FD9-AB30-2C2840C63D1D}" presName="radial" presStyleCnt="0">
        <dgm:presLayoutVars>
          <dgm:animLvl val="ctr"/>
        </dgm:presLayoutVars>
      </dgm:prSet>
      <dgm:spPr bwMode="auto"/>
    </dgm:pt>
    <dgm:pt modelId="{EFEED1BE-8011-44B8-A7C6-1517EA8A6EF8}" type="pres">
      <dgm:prSet presAssocID="{DA1829CD-D3F0-46EF-B484-D8B0F97659A8}" presName="centerShape" presStyleLbl="vennNode1" presStyleIdx="0" presStyleCnt="3" custScaleX="143925" custScaleY="69642" custLinFactNeighborX="2384" custLinFactNeighborY="-18106"/>
      <dgm:spPr bwMode="auto">
        <a:prstGeom prst="rect">
          <a:avLst/>
        </a:prstGeom>
      </dgm:spPr>
      <dgm:t>
        <a:bodyPr/>
        <a:lstStyle/>
        <a:p>
          <a:endParaRPr lang="ru-RU"/>
        </a:p>
      </dgm:t>
    </dgm:pt>
    <dgm:pt modelId="{05CF28D8-3FC7-4453-9207-6B4F8B211EC8}" type="pres">
      <dgm:prSet presAssocID="{BE342029-B4DE-46C7-849D-7E8FF3E52672}" presName="node" presStyleLbl="vennNode1" presStyleIdx="1" presStyleCnt="3" custScaleX="174385" custScaleY="129816" custRadScaleRad="120255" custRadScaleInc="72463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endParaRPr lang="ru-RU"/>
        </a:p>
      </dgm:t>
    </dgm:pt>
    <dgm:pt modelId="{FC143A31-12D6-4ED5-B833-A7F45C9C42E8}" type="pres">
      <dgm:prSet presAssocID="{9AB2C663-C825-4EB3-B0A9-EA6C01C6D815}" presName="node" presStyleLbl="vennNode1" presStyleIdx="2" presStyleCnt="3" custScaleX="182402" custScaleY="129350" custLinFactX="307759" custLinFactY="130245" custRadScaleRad="111585" custRadScaleInc="25345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9A28C16-251E-44B9-B49B-AB99B2D1606E}" srcId="{DA1829CD-D3F0-46EF-B484-D8B0F97659A8}" destId="{9AB2C663-C825-4EB3-B0A9-EA6C01C6D815}" srcOrd="1" destOrd="0" parTransId="{E24A3C41-315B-49B6-AEAB-2CD7F5F867A0}" sibTransId="{70BAE662-C773-46B8-BBBB-1C573FE3B929}"/>
    <dgm:cxn modelId="{7FC4B301-6F9C-4597-84B0-92287C3D067C}" type="presOf" srcId="{9AB2C663-C825-4EB3-B0A9-EA6C01C6D815}" destId="{FC143A31-12D6-4ED5-B833-A7F45C9C42E8}" srcOrd="0" destOrd="0" presId="urn:microsoft.com/office/officeart/2005/8/layout/radial3"/>
    <dgm:cxn modelId="{EB9531F6-619E-474A-ABDC-BC676F9E52FE}" srcId="{540D7C32-687D-4FD9-AB30-2C2840C63D1D}" destId="{DA1829CD-D3F0-46EF-B484-D8B0F97659A8}" srcOrd="0" destOrd="0" parTransId="{9BEC0B73-3305-4689-9577-92592DDDC6E7}" sibTransId="{1797BCE1-006C-4A6E-BBB5-129F57594E25}"/>
    <dgm:cxn modelId="{03C58F37-48D6-43A9-A93D-EB21AED4471C}" type="presOf" srcId="{BE342029-B4DE-46C7-849D-7E8FF3E52672}" destId="{05CF28D8-3FC7-4453-9207-6B4F8B211EC8}" srcOrd="0" destOrd="0" presId="urn:microsoft.com/office/officeart/2005/8/layout/radial3"/>
    <dgm:cxn modelId="{E6B8CB93-8376-4229-A0DF-ED743B769BB5}" type="presOf" srcId="{540D7C32-687D-4FD9-AB30-2C2840C63D1D}" destId="{45957F45-A447-4B36-9BAD-B2C3ECB013E0}" srcOrd="0" destOrd="0" presId="urn:microsoft.com/office/officeart/2005/8/layout/radial3"/>
    <dgm:cxn modelId="{C81E21BA-441C-40F4-AC65-C4FD5554496B}" type="presOf" srcId="{DA1829CD-D3F0-46EF-B484-D8B0F97659A8}" destId="{EFEED1BE-8011-44B8-A7C6-1517EA8A6EF8}" srcOrd="0" destOrd="0" presId="urn:microsoft.com/office/officeart/2005/8/layout/radial3"/>
    <dgm:cxn modelId="{620C68C7-34CB-4E2E-B370-312FA1596135}" srcId="{DA1829CD-D3F0-46EF-B484-D8B0F97659A8}" destId="{BE342029-B4DE-46C7-849D-7E8FF3E52672}" srcOrd="0" destOrd="0" parTransId="{90CF8F37-17F9-41F1-8BD1-B75F0E73E3C4}" sibTransId="{E9B703C9-51FA-45F4-8CC7-2D634F970DE8}"/>
    <dgm:cxn modelId="{6EED7F64-6207-486A-BA97-C1624A6E92E4}" type="presParOf" srcId="{45957F45-A447-4B36-9BAD-B2C3ECB013E0}" destId="{D89005B8-826F-4164-9E8E-5097A8A5EDF6}" srcOrd="0" destOrd="0" presId="urn:microsoft.com/office/officeart/2005/8/layout/radial3"/>
    <dgm:cxn modelId="{FB7F47C1-9CD7-4440-B147-B5669334A056}" type="presParOf" srcId="{D89005B8-826F-4164-9E8E-5097A8A5EDF6}" destId="{EFEED1BE-8011-44B8-A7C6-1517EA8A6EF8}" srcOrd="0" destOrd="0" presId="urn:microsoft.com/office/officeart/2005/8/layout/radial3"/>
    <dgm:cxn modelId="{3CE87A93-EE59-4606-8ABD-F379C93D18E7}" type="presParOf" srcId="{D89005B8-826F-4164-9E8E-5097A8A5EDF6}" destId="{05CF28D8-3FC7-4453-9207-6B4F8B211EC8}" srcOrd="1" destOrd="0" presId="urn:microsoft.com/office/officeart/2005/8/layout/radial3"/>
    <dgm:cxn modelId="{2B466DE3-FA9C-4C65-8292-2573F577F7A1}" type="presParOf" srcId="{D89005B8-826F-4164-9E8E-5097A8A5EDF6}" destId="{FC143A31-12D6-4ED5-B833-A7F45C9C42E8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D7C32-687D-4FD9-AB30-2C2840C63D1D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A1829CD-D3F0-46EF-B484-D8B0F97659A8}">
      <dgm:prSet phldrT="[Текст]"/>
      <dgm:spPr bwMode="auto"/>
      <dgm:t>
        <a:bodyPr vertOverflow="overflow" horzOverflow="overflow" vert="horz" rtlCol="0" fromWordArt="0" anchor="ctr" forceAA="0" compatLnSpc="0"/>
        <a:lstStyle/>
        <a:p>
          <a:pPr algn="ctr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Рост налоговых </a:t>
          </a:r>
        </a:p>
        <a:p>
          <a:pPr algn="ctr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и неналоговых доходов </a:t>
          </a:r>
        </a:p>
        <a:p>
          <a:pPr algn="ctr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в бюджеты муниципальных образований – 116%</a:t>
          </a:r>
          <a:endParaRPr b="1" dirty="0">
            <a:solidFill>
              <a:schemeClr val="tx1"/>
            </a:solidFill>
          </a:endParaRPr>
        </a:p>
      </dgm:t>
    </dgm:pt>
    <dgm:pt modelId="{9BEC0B73-3305-4689-9577-92592DDDC6E7}" type="parTrans" cxnId="{EB9531F6-619E-474A-ABDC-BC676F9E52F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97BCE1-006C-4A6E-BBB5-129F57594E25}" type="sibTrans" cxnId="{EB9531F6-619E-474A-ABDC-BC676F9E52F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E342029-B4DE-46C7-849D-7E8FF3E52672}">
      <dgm:prSet phldrT="[Текст]" custT="1"/>
      <dgm:spPr bwMode="auto"/>
      <dgm:t>
        <a:bodyPr/>
        <a:lstStyle/>
        <a:p>
          <a:pPr>
            <a:spcAft>
              <a:spcPts val="0"/>
            </a:spcAft>
            <a:defRPr/>
          </a:pPr>
          <a:r>
            <a:rPr lang="ru-RU" sz="2400" b="1" dirty="0"/>
            <a:t>Снижение </a:t>
          </a:r>
        </a:p>
        <a:p>
          <a:pPr>
            <a:spcAft>
              <a:spcPts val="0"/>
            </a:spcAft>
            <a:defRPr/>
          </a:pPr>
          <a:r>
            <a:rPr lang="ru-RU" sz="2400" b="1" dirty="0"/>
            <a:t>неналоговых поступлений – 86%</a:t>
          </a:r>
        </a:p>
      </dgm:t>
    </dgm:pt>
    <dgm:pt modelId="{90CF8F37-17F9-41F1-8BD1-B75F0E73E3C4}" type="parTrans" cxnId="{620C68C7-34CB-4E2E-B370-312FA15961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9B703C9-51FA-45F4-8CC7-2D634F970DE8}" type="sibTrans" cxnId="{620C68C7-34CB-4E2E-B370-312FA15961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AB2C663-C825-4EB3-B0A9-EA6C01C6D815}">
      <dgm:prSet phldrT="[Текст]" custT="1"/>
      <dgm:spPr bwMode="auto"/>
      <dgm:t>
        <a:bodyPr vert="horz" anchor="ctr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/>
            <a:t>Рост </a:t>
          </a:r>
        </a:p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/>
            <a:t>налоговых поступлений – 122%</a:t>
          </a:r>
          <a:endParaRPr sz="2400" b="1" dirty="0"/>
        </a:p>
      </dgm:t>
    </dgm:pt>
    <dgm:pt modelId="{E24A3C41-315B-49B6-AEAB-2CD7F5F867A0}" type="parTrans" cxnId="{E9A28C16-251E-44B9-B49B-AB99B2D1606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0BAE662-C773-46B8-BBBB-1C573FE3B929}" type="sibTrans" cxnId="{E9A28C16-251E-44B9-B49B-AB99B2D1606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957F45-A447-4B36-9BAD-B2C3ECB013E0}" type="pres">
      <dgm:prSet presAssocID="{540D7C32-687D-4FD9-AB30-2C2840C63D1D}" presName="composite" presStyleCnt="0">
        <dgm:presLayoutVars>
          <dgm:chMax val="1"/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D89005B8-826F-4164-9E8E-5097A8A5EDF6}" type="pres">
      <dgm:prSet presAssocID="{540D7C32-687D-4FD9-AB30-2C2840C63D1D}" presName="radial" presStyleCnt="0">
        <dgm:presLayoutVars>
          <dgm:animLvl val="ctr"/>
        </dgm:presLayoutVars>
      </dgm:prSet>
      <dgm:spPr bwMode="auto"/>
    </dgm:pt>
    <dgm:pt modelId="{EFEED1BE-8011-44B8-A7C6-1517EA8A6EF8}" type="pres">
      <dgm:prSet presAssocID="{DA1829CD-D3F0-46EF-B484-D8B0F97659A8}" presName="centerShape" presStyleLbl="vennNode1" presStyleIdx="0" presStyleCnt="3" custScaleX="143925" custScaleY="69642" custLinFactNeighborX="2384" custLinFactNeighborY="-18106"/>
      <dgm:spPr bwMode="auto">
        <a:prstGeom prst="rect">
          <a:avLst/>
        </a:prstGeom>
      </dgm:spPr>
      <dgm:t>
        <a:bodyPr/>
        <a:lstStyle/>
        <a:p>
          <a:endParaRPr lang="ru-RU"/>
        </a:p>
      </dgm:t>
    </dgm:pt>
    <dgm:pt modelId="{05CF28D8-3FC7-4453-9207-6B4F8B211EC8}" type="pres">
      <dgm:prSet presAssocID="{BE342029-B4DE-46C7-849D-7E8FF3E52672}" presName="node" presStyleLbl="vennNode1" presStyleIdx="1" presStyleCnt="3" custScaleX="174385" custScaleY="129816" custRadScaleRad="120255" custRadScaleInc="72463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endParaRPr lang="ru-RU"/>
        </a:p>
      </dgm:t>
    </dgm:pt>
    <dgm:pt modelId="{FC143A31-12D6-4ED5-B833-A7F45C9C42E8}" type="pres">
      <dgm:prSet presAssocID="{9AB2C663-C825-4EB3-B0A9-EA6C01C6D815}" presName="node" presStyleLbl="vennNode1" presStyleIdx="2" presStyleCnt="3" custScaleX="182402" custScaleY="129350" custLinFactX="307759" custLinFactY="130245" custRadScaleRad="111585" custRadScaleInc="25345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97EABB2-DD8E-48F5-B0F5-C31872932CA4}" type="presOf" srcId="{540D7C32-687D-4FD9-AB30-2C2840C63D1D}" destId="{45957F45-A447-4B36-9BAD-B2C3ECB013E0}" srcOrd="0" destOrd="0" presId="urn:microsoft.com/office/officeart/2005/8/layout/radial3"/>
    <dgm:cxn modelId="{E9A28C16-251E-44B9-B49B-AB99B2D1606E}" srcId="{DA1829CD-D3F0-46EF-B484-D8B0F97659A8}" destId="{9AB2C663-C825-4EB3-B0A9-EA6C01C6D815}" srcOrd="1" destOrd="0" parTransId="{E24A3C41-315B-49B6-AEAB-2CD7F5F867A0}" sibTransId="{70BAE662-C773-46B8-BBBB-1C573FE3B929}"/>
    <dgm:cxn modelId="{EB9531F6-619E-474A-ABDC-BC676F9E52FE}" srcId="{540D7C32-687D-4FD9-AB30-2C2840C63D1D}" destId="{DA1829CD-D3F0-46EF-B484-D8B0F97659A8}" srcOrd="0" destOrd="0" parTransId="{9BEC0B73-3305-4689-9577-92592DDDC6E7}" sibTransId="{1797BCE1-006C-4A6E-BBB5-129F57594E25}"/>
    <dgm:cxn modelId="{0E0EA3E8-DDFF-4230-90F1-99D861065321}" type="presOf" srcId="{9AB2C663-C825-4EB3-B0A9-EA6C01C6D815}" destId="{FC143A31-12D6-4ED5-B833-A7F45C9C42E8}" srcOrd="0" destOrd="0" presId="urn:microsoft.com/office/officeart/2005/8/layout/radial3"/>
    <dgm:cxn modelId="{161B3CF2-651A-4BF4-B70B-A073E126314D}" type="presOf" srcId="{BE342029-B4DE-46C7-849D-7E8FF3E52672}" destId="{05CF28D8-3FC7-4453-9207-6B4F8B211EC8}" srcOrd="0" destOrd="0" presId="urn:microsoft.com/office/officeart/2005/8/layout/radial3"/>
    <dgm:cxn modelId="{9BA6452B-2028-4722-AA09-73F71A278AF9}" type="presOf" srcId="{DA1829CD-D3F0-46EF-B484-D8B0F97659A8}" destId="{EFEED1BE-8011-44B8-A7C6-1517EA8A6EF8}" srcOrd="0" destOrd="0" presId="urn:microsoft.com/office/officeart/2005/8/layout/radial3"/>
    <dgm:cxn modelId="{620C68C7-34CB-4E2E-B370-312FA1596135}" srcId="{DA1829CD-D3F0-46EF-B484-D8B0F97659A8}" destId="{BE342029-B4DE-46C7-849D-7E8FF3E52672}" srcOrd="0" destOrd="0" parTransId="{90CF8F37-17F9-41F1-8BD1-B75F0E73E3C4}" sibTransId="{E9B703C9-51FA-45F4-8CC7-2D634F970DE8}"/>
    <dgm:cxn modelId="{AC03285F-DC18-4BEF-98F5-ECB2A87BB7A0}" type="presParOf" srcId="{45957F45-A447-4B36-9BAD-B2C3ECB013E0}" destId="{D89005B8-826F-4164-9E8E-5097A8A5EDF6}" srcOrd="0" destOrd="0" presId="urn:microsoft.com/office/officeart/2005/8/layout/radial3"/>
    <dgm:cxn modelId="{DA90418C-854B-48A5-B482-97E45522A18B}" type="presParOf" srcId="{D89005B8-826F-4164-9E8E-5097A8A5EDF6}" destId="{EFEED1BE-8011-44B8-A7C6-1517EA8A6EF8}" srcOrd="0" destOrd="0" presId="urn:microsoft.com/office/officeart/2005/8/layout/radial3"/>
    <dgm:cxn modelId="{1F841554-EF6C-488A-B8ED-EDE2DB1CE756}" type="presParOf" srcId="{D89005B8-826F-4164-9E8E-5097A8A5EDF6}" destId="{05CF28D8-3FC7-4453-9207-6B4F8B211EC8}" srcOrd="1" destOrd="0" presId="urn:microsoft.com/office/officeart/2005/8/layout/radial3"/>
    <dgm:cxn modelId="{5014F099-FD28-40A2-B5A7-1ACD3EDD40FF}" type="presParOf" srcId="{D89005B8-826F-4164-9E8E-5097A8A5EDF6}" destId="{FC143A31-12D6-4ED5-B833-A7F45C9C42E8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D7C32-687D-4FD9-AB30-2C2840C63D1D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829CD-D3F0-46EF-B484-D8B0F97659A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Всего:</a:t>
          </a:r>
        </a:p>
        <a:p>
          <a:r>
            <a:rPr lang="ru-RU" sz="1800" b="1" dirty="0">
              <a:solidFill>
                <a:schemeClr val="tx1"/>
              </a:solidFill>
            </a:rPr>
            <a:t>915,6</a:t>
          </a:r>
        </a:p>
        <a:p>
          <a:r>
            <a:rPr lang="ru-RU" sz="1800" b="1" dirty="0" err="1">
              <a:solidFill>
                <a:schemeClr val="tx1"/>
              </a:solidFill>
            </a:rPr>
            <a:t>млн.рублей</a:t>
          </a:r>
          <a:endParaRPr lang="ru-RU" sz="1800" b="1" dirty="0">
            <a:solidFill>
              <a:schemeClr val="tx1"/>
            </a:solidFill>
          </a:endParaRPr>
        </a:p>
      </dgm:t>
    </dgm:pt>
    <dgm:pt modelId="{9BEC0B73-3305-4689-9577-92592DDDC6E7}" type="parTrans" cxnId="{EB9531F6-619E-474A-ABDC-BC676F9E52FE}">
      <dgm:prSet/>
      <dgm:spPr/>
      <dgm:t>
        <a:bodyPr/>
        <a:lstStyle/>
        <a:p>
          <a:endParaRPr lang="ru-RU" sz="1400"/>
        </a:p>
      </dgm:t>
    </dgm:pt>
    <dgm:pt modelId="{1797BCE1-006C-4A6E-BBB5-129F57594E25}" type="sibTrans" cxnId="{EB9531F6-619E-474A-ABDC-BC676F9E52FE}">
      <dgm:prSet/>
      <dgm:spPr/>
      <dgm:t>
        <a:bodyPr/>
        <a:lstStyle/>
        <a:p>
          <a:endParaRPr lang="ru-RU" sz="1400"/>
        </a:p>
      </dgm:t>
    </dgm:pt>
    <dgm:pt modelId="{598AE71C-1F87-478E-9D2D-5E6F53158B6C}">
      <dgm:prSet phldrT="[Текст]" custT="1"/>
      <dgm:spPr/>
      <dgm:t>
        <a:bodyPr/>
        <a:lstStyle/>
        <a:p>
          <a:r>
            <a:rPr lang="ru-RU" sz="1100" b="1" dirty="0"/>
            <a:t>Недвижимое имущество:</a:t>
          </a:r>
          <a:r>
            <a:rPr lang="ru-RU" sz="1100" dirty="0"/>
            <a:t> 242,7 </a:t>
          </a:r>
          <a:r>
            <a:rPr lang="ru-RU" sz="1100" dirty="0" err="1"/>
            <a:t>млн.рублей</a:t>
          </a:r>
          <a:endParaRPr lang="ru-RU" sz="1100" dirty="0"/>
        </a:p>
      </dgm:t>
    </dgm:pt>
    <dgm:pt modelId="{1B9125E0-E409-4DD1-9855-FE7430B5CFC3}" type="parTrans" cxnId="{81E74C14-4B03-495C-8014-D3B45CE05C6C}">
      <dgm:prSet/>
      <dgm:spPr/>
      <dgm:t>
        <a:bodyPr/>
        <a:lstStyle/>
        <a:p>
          <a:endParaRPr lang="ru-RU" sz="1400"/>
        </a:p>
      </dgm:t>
    </dgm:pt>
    <dgm:pt modelId="{45A35E94-2364-4113-A9B7-5ED34AAFA7CE}" type="sibTrans" cxnId="{81E74C14-4B03-495C-8014-D3B45CE05C6C}">
      <dgm:prSet/>
      <dgm:spPr/>
      <dgm:t>
        <a:bodyPr/>
        <a:lstStyle/>
        <a:p>
          <a:endParaRPr lang="ru-RU" sz="1400"/>
        </a:p>
      </dgm:t>
    </dgm:pt>
    <dgm:pt modelId="{BE342029-B4DE-46C7-849D-7E8FF3E52672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100" b="1" dirty="0"/>
            <a:t>Движимое имущество: </a:t>
          </a:r>
        </a:p>
        <a:p>
          <a:pPr>
            <a:spcAft>
              <a:spcPts val="0"/>
            </a:spcAft>
          </a:pPr>
          <a:r>
            <a:rPr lang="ru-RU" sz="1200" dirty="0"/>
            <a:t> </a:t>
          </a:r>
          <a:r>
            <a:rPr lang="ru-RU" sz="1100" dirty="0"/>
            <a:t>0,00</a:t>
          </a:r>
        </a:p>
        <a:p>
          <a:pPr>
            <a:spcAft>
              <a:spcPts val="0"/>
            </a:spcAft>
          </a:pPr>
          <a:r>
            <a:rPr lang="ru-RU" sz="1100" dirty="0" err="1"/>
            <a:t>млн.рублей</a:t>
          </a:r>
          <a:endParaRPr lang="ru-RU" sz="1100" dirty="0"/>
        </a:p>
      </dgm:t>
    </dgm:pt>
    <dgm:pt modelId="{90CF8F37-17F9-41F1-8BD1-B75F0E73E3C4}" type="parTrans" cxnId="{620C68C7-34CB-4E2E-B370-312FA1596135}">
      <dgm:prSet/>
      <dgm:spPr/>
      <dgm:t>
        <a:bodyPr/>
        <a:lstStyle/>
        <a:p>
          <a:endParaRPr lang="ru-RU" sz="1400"/>
        </a:p>
      </dgm:t>
    </dgm:pt>
    <dgm:pt modelId="{E9B703C9-51FA-45F4-8CC7-2D634F970DE8}" type="sibTrans" cxnId="{620C68C7-34CB-4E2E-B370-312FA1596135}">
      <dgm:prSet/>
      <dgm:spPr/>
      <dgm:t>
        <a:bodyPr/>
        <a:lstStyle/>
        <a:p>
          <a:endParaRPr lang="ru-RU" sz="1400"/>
        </a:p>
      </dgm:t>
    </dgm:pt>
    <dgm:pt modelId="{9AB2C663-C825-4EB3-B0A9-EA6C01C6D815}">
      <dgm:prSet phldrT="[Текст]" custT="1"/>
      <dgm:spPr/>
      <dgm:t>
        <a:bodyPr/>
        <a:lstStyle/>
        <a:p>
          <a:r>
            <a:rPr lang="ru-RU" sz="1100" b="1" dirty="0"/>
            <a:t>Земельные участки:</a:t>
          </a:r>
          <a:r>
            <a:rPr lang="ru-RU" sz="1100" dirty="0"/>
            <a:t> </a:t>
          </a:r>
        </a:p>
        <a:p>
          <a:r>
            <a:rPr lang="ru-RU" sz="1100" dirty="0"/>
            <a:t>557,7 </a:t>
          </a:r>
          <a:r>
            <a:rPr lang="ru-RU" sz="1100" dirty="0" err="1"/>
            <a:t>млн.рублей</a:t>
          </a:r>
          <a:endParaRPr lang="ru-RU" sz="1100" dirty="0"/>
        </a:p>
      </dgm:t>
    </dgm:pt>
    <dgm:pt modelId="{E24A3C41-315B-49B6-AEAB-2CD7F5F867A0}" type="parTrans" cxnId="{E9A28C16-251E-44B9-B49B-AB99B2D1606E}">
      <dgm:prSet/>
      <dgm:spPr/>
      <dgm:t>
        <a:bodyPr/>
        <a:lstStyle/>
        <a:p>
          <a:endParaRPr lang="ru-RU" sz="1400"/>
        </a:p>
      </dgm:t>
    </dgm:pt>
    <dgm:pt modelId="{70BAE662-C773-46B8-BBBB-1C573FE3B929}" type="sibTrans" cxnId="{E9A28C16-251E-44B9-B49B-AB99B2D1606E}">
      <dgm:prSet/>
      <dgm:spPr/>
      <dgm:t>
        <a:bodyPr/>
        <a:lstStyle/>
        <a:p>
          <a:endParaRPr lang="ru-RU" sz="1400"/>
        </a:p>
      </dgm:t>
    </dgm:pt>
    <dgm:pt modelId="{AE8C041F-F814-40B1-9F32-D10D9EC675FB}">
      <dgm:prSet phldrT="[Текст]" custT="1"/>
      <dgm:spPr/>
      <dgm:t>
        <a:bodyPr/>
        <a:lstStyle/>
        <a:p>
          <a:r>
            <a:rPr lang="ru-RU" sz="1100" b="1" dirty="0"/>
            <a:t>Объекты инженерно-коммунальной инфраструктуры:</a:t>
          </a:r>
        </a:p>
        <a:p>
          <a:r>
            <a:rPr lang="ru-RU" sz="1050" b="1" dirty="0"/>
            <a:t> </a:t>
          </a:r>
          <a:r>
            <a:rPr lang="ru-RU" sz="1100" dirty="0"/>
            <a:t> 115,2 </a:t>
          </a:r>
          <a:r>
            <a:rPr lang="ru-RU" sz="1100" dirty="0" err="1"/>
            <a:t>млн.рублей</a:t>
          </a:r>
          <a:r>
            <a:rPr lang="ru-RU" sz="1100" dirty="0"/>
            <a:t> </a:t>
          </a:r>
        </a:p>
      </dgm:t>
    </dgm:pt>
    <dgm:pt modelId="{BC9693FF-194A-47C4-9205-4F7B5CBA0B9E}" type="parTrans" cxnId="{3EC49A33-8523-4197-A48E-A4EDCB961AD4}">
      <dgm:prSet/>
      <dgm:spPr/>
      <dgm:t>
        <a:bodyPr/>
        <a:lstStyle/>
        <a:p>
          <a:endParaRPr lang="ru-RU" sz="1400"/>
        </a:p>
      </dgm:t>
    </dgm:pt>
    <dgm:pt modelId="{947B63FA-CEC8-43F3-9D03-C2C4430484C1}" type="sibTrans" cxnId="{3EC49A33-8523-4197-A48E-A4EDCB961AD4}">
      <dgm:prSet/>
      <dgm:spPr/>
      <dgm:t>
        <a:bodyPr/>
        <a:lstStyle/>
        <a:p>
          <a:endParaRPr lang="ru-RU" sz="1400"/>
        </a:p>
      </dgm:t>
    </dgm:pt>
    <dgm:pt modelId="{45957F45-A447-4B36-9BAD-B2C3ECB013E0}" type="pres">
      <dgm:prSet presAssocID="{540D7C32-687D-4FD9-AB30-2C2840C63D1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005B8-826F-4164-9E8E-5097A8A5EDF6}" type="pres">
      <dgm:prSet presAssocID="{540D7C32-687D-4FD9-AB30-2C2840C63D1D}" presName="radial" presStyleCnt="0">
        <dgm:presLayoutVars>
          <dgm:animLvl val="ctr"/>
        </dgm:presLayoutVars>
      </dgm:prSet>
      <dgm:spPr/>
    </dgm:pt>
    <dgm:pt modelId="{EFEED1BE-8011-44B8-A7C6-1517EA8A6EF8}" type="pres">
      <dgm:prSet presAssocID="{DA1829CD-D3F0-46EF-B484-D8B0F97659A8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405692EC-BC58-4004-A7EB-7CE4BEC73540}" type="pres">
      <dgm:prSet presAssocID="{598AE71C-1F87-478E-9D2D-5E6F53158B6C}" presName="node" presStyleLbl="vennNode1" presStyleIdx="1" presStyleCnt="5" custScaleX="11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5F675-D5F8-48D8-88B9-485AB4B3CF58}" type="pres">
      <dgm:prSet presAssocID="{AE8C041F-F814-40B1-9F32-D10D9EC675FB}" presName="node" presStyleLbl="vennNode1" presStyleIdx="2" presStyleCnt="5" custScaleX="143167" custScaleY="12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F28D8-3FC7-4453-9207-6B4F8B211EC8}" type="pres">
      <dgm:prSet presAssocID="{BE342029-B4DE-46C7-849D-7E8FF3E5267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43A31-12D6-4ED5-B833-A7F45C9C42E8}" type="pres">
      <dgm:prSet presAssocID="{9AB2C663-C825-4EB3-B0A9-EA6C01C6D81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65690-3B04-49CC-9174-B6B48F1193BC}" type="presOf" srcId="{AE8C041F-F814-40B1-9F32-D10D9EC675FB}" destId="{ED95F675-D5F8-48D8-88B9-485AB4B3CF58}" srcOrd="0" destOrd="0" presId="urn:microsoft.com/office/officeart/2005/8/layout/radial3"/>
    <dgm:cxn modelId="{E9A28C16-251E-44B9-B49B-AB99B2D1606E}" srcId="{DA1829CD-D3F0-46EF-B484-D8B0F97659A8}" destId="{9AB2C663-C825-4EB3-B0A9-EA6C01C6D815}" srcOrd="3" destOrd="0" parTransId="{E24A3C41-315B-49B6-AEAB-2CD7F5F867A0}" sibTransId="{70BAE662-C773-46B8-BBBB-1C573FE3B929}"/>
    <dgm:cxn modelId="{EB9531F6-619E-474A-ABDC-BC676F9E52FE}" srcId="{540D7C32-687D-4FD9-AB30-2C2840C63D1D}" destId="{DA1829CD-D3F0-46EF-B484-D8B0F97659A8}" srcOrd="0" destOrd="0" parTransId="{9BEC0B73-3305-4689-9577-92592DDDC6E7}" sibTransId="{1797BCE1-006C-4A6E-BBB5-129F57594E25}"/>
    <dgm:cxn modelId="{039B5FB3-5BEF-4682-91D6-0BD786124733}" type="presOf" srcId="{540D7C32-687D-4FD9-AB30-2C2840C63D1D}" destId="{45957F45-A447-4B36-9BAD-B2C3ECB013E0}" srcOrd="0" destOrd="0" presId="urn:microsoft.com/office/officeart/2005/8/layout/radial3"/>
    <dgm:cxn modelId="{076FA129-D0A3-4F16-A16E-F3E879B01043}" type="presOf" srcId="{598AE71C-1F87-478E-9D2D-5E6F53158B6C}" destId="{405692EC-BC58-4004-A7EB-7CE4BEC73540}" srcOrd="0" destOrd="0" presId="urn:microsoft.com/office/officeart/2005/8/layout/radial3"/>
    <dgm:cxn modelId="{081D2F97-EFE8-41B9-B4F2-5BFB0B08533A}" type="presOf" srcId="{DA1829CD-D3F0-46EF-B484-D8B0F97659A8}" destId="{EFEED1BE-8011-44B8-A7C6-1517EA8A6EF8}" srcOrd="0" destOrd="0" presId="urn:microsoft.com/office/officeart/2005/8/layout/radial3"/>
    <dgm:cxn modelId="{81E74C14-4B03-495C-8014-D3B45CE05C6C}" srcId="{DA1829CD-D3F0-46EF-B484-D8B0F97659A8}" destId="{598AE71C-1F87-478E-9D2D-5E6F53158B6C}" srcOrd="0" destOrd="0" parTransId="{1B9125E0-E409-4DD1-9855-FE7430B5CFC3}" sibTransId="{45A35E94-2364-4113-A9B7-5ED34AAFA7CE}"/>
    <dgm:cxn modelId="{35BEEE00-FB55-4FD5-933D-3FDADB5B7BA0}" type="presOf" srcId="{9AB2C663-C825-4EB3-B0A9-EA6C01C6D815}" destId="{FC143A31-12D6-4ED5-B833-A7F45C9C42E8}" srcOrd="0" destOrd="0" presId="urn:microsoft.com/office/officeart/2005/8/layout/radial3"/>
    <dgm:cxn modelId="{3EC49A33-8523-4197-A48E-A4EDCB961AD4}" srcId="{DA1829CD-D3F0-46EF-B484-D8B0F97659A8}" destId="{AE8C041F-F814-40B1-9F32-D10D9EC675FB}" srcOrd="1" destOrd="0" parTransId="{BC9693FF-194A-47C4-9205-4F7B5CBA0B9E}" sibTransId="{947B63FA-CEC8-43F3-9D03-C2C4430484C1}"/>
    <dgm:cxn modelId="{620C68C7-34CB-4E2E-B370-312FA1596135}" srcId="{DA1829CD-D3F0-46EF-B484-D8B0F97659A8}" destId="{BE342029-B4DE-46C7-849D-7E8FF3E52672}" srcOrd="2" destOrd="0" parTransId="{90CF8F37-17F9-41F1-8BD1-B75F0E73E3C4}" sibTransId="{E9B703C9-51FA-45F4-8CC7-2D634F970DE8}"/>
    <dgm:cxn modelId="{B29539BE-2BC8-42D8-B25E-8C0CEE0F59EC}" type="presOf" srcId="{BE342029-B4DE-46C7-849D-7E8FF3E52672}" destId="{05CF28D8-3FC7-4453-9207-6B4F8B211EC8}" srcOrd="0" destOrd="0" presId="urn:microsoft.com/office/officeart/2005/8/layout/radial3"/>
    <dgm:cxn modelId="{0DC9A44F-7533-4D81-A6BD-C646C77778F0}" type="presParOf" srcId="{45957F45-A447-4B36-9BAD-B2C3ECB013E0}" destId="{D89005B8-826F-4164-9E8E-5097A8A5EDF6}" srcOrd="0" destOrd="0" presId="urn:microsoft.com/office/officeart/2005/8/layout/radial3"/>
    <dgm:cxn modelId="{F4BA9D2B-2DEA-494E-9B82-1B3D68D2DF22}" type="presParOf" srcId="{D89005B8-826F-4164-9E8E-5097A8A5EDF6}" destId="{EFEED1BE-8011-44B8-A7C6-1517EA8A6EF8}" srcOrd="0" destOrd="0" presId="urn:microsoft.com/office/officeart/2005/8/layout/radial3"/>
    <dgm:cxn modelId="{8AC50A36-DA5E-4D4A-B0E2-11E4ECBF2C48}" type="presParOf" srcId="{D89005B8-826F-4164-9E8E-5097A8A5EDF6}" destId="{405692EC-BC58-4004-A7EB-7CE4BEC73540}" srcOrd="1" destOrd="0" presId="urn:microsoft.com/office/officeart/2005/8/layout/radial3"/>
    <dgm:cxn modelId="{A4194814-DA9C-45BC-8732-F050530D62EC}" type="presParOf" srcId="{D89005B8-826F-4164-9E8E-5097A8A5EDF6}" destId="{ED95F675-D5F8-48D8-88B9-485AB4B3CF58}" srcOrd="2" destOrd="0" presId="urn:microsoft.com/office/officeart/2005/8/layout/radial3"/>
    <dgm:cxn modelId="{955C5A51-393C-40FF-A405-2DAE1375FA7D}" type="presParOf" srcId="{D89005B8-826F-4164-9E8E-5097A8A5EDF6}" destId="{05CF28D8-3FC7-4453-9207-6B4F8B211EC8}" srcOrd="3" destOrd="0" presId="urn:microsoft.com/office/officeart/2005/8/layout/radial3"/>
    <dgm:cxn modelId="{388E7FF9-C275-4146-86E4-FDDD6A37599F}" type="presParOf" srcId="{D89005B8-826F-4164-9E8E-5097A8A5EDF6}" destId="{FC143A31-12D6-4ED5-B833-A7F45C9C42E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D7C32-687D-4FD9-AB30-2C2840C63D1D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829CD-D3F0-46EF-B484-D8B0F97659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Всего:</a:t>
          </a:r>
        </a:p>
        <a:p>
          <a:r>
            <a:rPr lang="ru-RU" sz="1800" b="1" dirty="0" smtClean="0">
              <a:solidFill>
                <a:schemeClr val="tx1"/>
              </a:solidFill>
            </a:rPr>
            <a:t>26 583,2 </a:t>
          </a:r>
          <a:r>
            <a:rPr lang="ru-RU" sz="1800" b="1" dirty="0" err="1" smtClean="0">
              <a:solidFill>
                <a:schemeClr val="tx1"/>
              </a:solidFill>
            </a:rPr>
            <a:t>млн.рублей</a:t>
          </a:r>
          <a:endParaRPr lang="ru-RU" sz="1800" b="1" dirty="0">
            <a:solidFill>
              <a:schemeClr val="tx1"/>
            </a:solidFill>
          </a:endParaRPr>
        </a:p>
      </dgm:t>
    </dgm:pt>
    <dgm:pt modelId="{9BEC0B73-3305-4689-9577-92592DDDC6E7}" type="parTrans" cxnId="{EB9531F6-619E-474A-ABDC-BC676F9E52FE}">
      <dgm:prSet/>
      <dgm:spPr/>
      <dgm:t>
        <a:bodyPr/>
        <a:lstStyle/>
        <a:p>
          <a:endParaRPr lang="ru-RU" sz="1400"/>
        </a:p>
      </dgm:t>
    </dgm:pt>
    <dgm:pt modelId="{1797BCE1-006C-4A6E-BBB5-129F57594E25}" type="sibTrans" cxnId="{EB9531F6-619E-474A-ABDC-BC676F9E52FE}">
      <dgm:prSet/>
      <dgm:spPr/>
      <dgm:t>
        <a:bodyPr/>
        <a:lstStyle/>
        <a:p>
          <a:endParaRPr lang="ru-RU" sz="1400"/>
        </a:p>
      </dgm:t>
    </dgm:pt>
    <dgm:pt modelId="{598AE71C-1F87-478E-9D2D-5E6F53158B6C}">
      <dgm:prSet phldrT="[Текст]" custT="1"/>
      <dgm:spPr/>
      <dgm:t>
        <a:bodyPr/>
        <a:lstStyle/>
        <a:p>
          <a:r>
            <a:rPr lang="ru-RU" sz="1100" b="1" dirty="0" smtClean="0"/>
            <a:t>Недвижимое имущество:</a:t>
          </a:r>
          <a:r>
            <a:rPr lang="ru-RU" sz="1100" dirty="0" smtClean="0"/>
            <a:t> 865,0 </a:t>
          </a:r>
          <a:r>
            <a:rPr lang="ru-RU" sz="1100" dirty="0" err="1" smtClean="0"/>
            <a:t>млн.рублей</a:t>
          </a:r>
          <a:endParaRPr lang="ru-RU" sz="1100" dirty="0"/>
        </a:p>
      </dgm:t>
    </dgm:pt>
    <dgm:pt modelId="{1B9125E0-E409-4DD1-9855-FE7430B5CFC3}" type="parTrans" cxnId="{81E74C14-4B03-495C-8014-D3B45CE05C6C}">
      <dgm:prSet/>
      <dgm:spPr/>
      <dgm:t>
        <a:bodyPr/>
        <a:lstStyle/>
        <a:p>
          <a:endParaRPr lang="ru-RU" sz="1400"/>
        </a:p>
      </dgm:t>
    </dgm:pt>
    <dgm:pt modelId="{45A35E94-2364-4113-A9B7-5ED34AAFA7CE}" type="sibTrans" cxnId="{81E74C14-4B03-495C-8014-D3B45CE05C6C}">
      <dgm:prSet/>
      <dgm:spPr/>
      <dgm:t>
        <a:bodyPr/>
        <a:lstStyle/>
        <a:p>
          <a:endParaRPr lang="ru-RU" sz="1400"/>
        </a:p>
      </dgm:t>
    </dgm:pt>
    <dgm:pt modelId="{BE342029-B4DE-46C7-849D-7E8FF3E52672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100" b="1" dirty="0" smtClean="0"/>
            <a:t>Движимое имущество: </a:t>
          </a:r>
        </a:p>
        <a:p>
          <a:pPr>
            <a:spcAft>
              <a:spcPts val="0"/>
            </a:spcAft>
          </a:pPr>
          <a:r>
            <a:rPr lang="ru-RU" sz="1200" dirty="0" smtClean="0"/>
            <a:t> </a:t>
          </a:r>
          <a:r>
            <a:rPr lang="ru-RU" sz="1100" dirty="0" smtClean="0"/>
            <a:t>1 003,9 </a:t>
          </a:r>
        </a:p>
        <a:p>
          <a:pPr>
            <a:spcAft>
              <a:spcPts val="0"/>
            </a:spcAft>
          </a:pPr>
          <a:r>
            <a:rPr lang="ru-RU" sz="1100" dirty="0" err="1" smtClean="0"/>
            <a:t>млн.рублей</a:t>
          </a:r>
          <a:endParaRPr lang="ru-RU" sz="1100" dirty="0"/>
        </a:p>
      </dgm:t>
    </dgm:pt>
    <dgm:pt modelId="{90CF8F37-17F9-41F1-8BD1-B75F0E73E3C4}" type="parTrans" cxnId="{620C68C7-34CB-4E2E-B370-312FA1596135}">
      <dgm:prSet/>
      <dgm:spPr/>
      <dgm:t>
        <a:bodyPr/>
        <a:lstStyle/>
        <a:p>
          <a:endParaRPr lang="ru-RU" sz="1400"/>
        </a:p>
      </dgm:t>
    </dgm:pt>
    <dgm:pt modelId="{E9B703C9-51FA-45F4-8CC7-2D634F970DE8}" type="sibTrans" cxnId="{620C68C7-34CB-4E2E-B370-312FA1596135}">
      <dgm:prSet/>
      <dgm:spPr/>
      <dgm:t>
        <a:bodyPr/>
        <a:lstStyle/>
        <a:p>
          <a:endParaRPr lang="ru-RU" sz="1400"/>
        </a:p>
      </dgm:t>
    </dgm:pt>
    <dgm:pt modelId="{9AB2C663-C825-4EB3-B0A9-EA6C01C6D815}">
      <dgm:prSet phldrT="[Текст]" custT="1"/>
      <dgm:spPr/>
      <dgm:t>
        <a:bodyPr/>
        <a:lstStyle/>
        <a:p>
          <a:r>
            <a:rPr lang="ru-RU" sz="1100" b="1" dirty="0" smtClean="0"/>
            <a:t>Земельные участки:</a:t>
          </a:r>
          <a:r>
            <a:rPr lang="ru-RU" sz="1100" dirty="0" smtClean="0"/>
            <a:t> </a:t>
          </a:r>
        </a:p>
        <a:p>
          <a:r>
            <a:rPr lang="ru-RU" sz="1100" dirty="0" smtClean="0"/>
            <a:t>16 582,2 </a:t>
          </a:r>
          <a:r>
            <a:rPr lang="ru-RU" sz="1100" dirty="0" err="1" smtClean="0"/>
            <a:t>млн.рублей</a:t>
          </a:r>
          <a:endParaRPr lang="ru-RU" sz="1100" dirty="0"/>
        </a:p>
      </dgm:t>
    </dgm:pt>
    <dgm:pt modelId="{E24A3C41-315B-49B6-AEAB-2CD7F5F867A0}" type="parTrans" cxnId="{E9A28C16-251E-44B9-B49B-AB99B2D1606E}">
      <dgm:prSet/>
      <dgm:spPr/>
      <dgm:t>
        <a:bodyPr/>
        <a:lstStyle/>
        <a:p>
          <a:endParaRPr lang="ru-RU" sz="1400"/>
        </a:p>
      </dgm:t>
    </dgm:pt>
    <dgm:pt modelId="{70BAE662-C773-46B8-BBBB-1C573FE3B929}" type="sibTrans" cxnId="{E9A28C16-251E-44B9-B49B-AB99B2D1606E}">
      <dgm:prSet/>
      <dgm:spPr/>
      <dgm:t>
        <a:bodyPr/>
        <a:lstStyle/>
        <a:p>
          <a:endParaRPr lang="ru-RU" sz="1400"/>
        </a:p>
      </dgm:t>
    </dgm:pt>
    <dgm:pt modelId="{AE8C041F-F814-40B1-9F32-D10D9EC675FB}">
      <dgm:prSet phldrT="[Текст]" custT="1"/>
      <dgm:spPr/>
      <dgm:t>
        <a:bodyPr/>
        <a:lstStyle/>
        <a:p>
          <a:r>
            <a:rPr lang="ru-RU" sz="1100" b="1" dirty="0" smtClean="0"/>
            <a:t>Объекты инженерно-коммунальной инфраструктуры:</a:t>
          </a:r>
        </a:p>
        <a:p>
          <a:r>
            <a:rPr lang="ru-RU" sz="1050" b="1" dirty="0" smtClean="0"/>
            <a:t> </a:t>
          </a:r>
          <a:r>
            <a:rPr lang="ru-RU" sz="1100" dirty="0" smtClean="0"/>
            <a:t> 8 132,1 </a:t>
          </a:r>
          <a:r>
            <a:rPr lang="ru-RU" sz="1100" dirty="0" err="1" smtClean="0"/>
            <a:t>млн.рублей</a:t>
          </a:r>
          <a:r>
            <a:rPr lang="ru-RU" sz="1100" dirty="0" smtClean="0"/>
            <a:t> </a:t>
          </a:r>
          <a:endParaRPr lang="ru-RU" sz="1100" dirty="0"/>
        </a:p>
      </dgm:t>
    </dgm:pt>
    <dgm:pt modelId="{BC9693FF-194A-47C4-9205-4F7B5CBA0B9E}" type="parTrans" cxnId="{3EC49A33-8523-4197-A48E-A4EDCB961AD4}">
      <dgm:prSet/>
      <dgm:spPr/>
      <dgm:t>
        <a:bodyPr/>
        <a:lstStyle/>
        <a:p>
          <a:endParaRPr lang="ru-RU" sz="1400"/>
        </a:p>
      </dgm:t>
    </dgm:pt>
    <dgm:pt modelId="{947B63FA-CEC8-43F3-9D03-C2C4430484C1}" type="sibTrans" cxnId="{3EC49A33-8523-4197-A48E-A4EDCB961AD4}">
      <dgm:prSet/>
      <dgm:spPr/>
      <dgm:t>
        <a:bodyPr/>
        <a:lstStyle/>
        <a:p>
          <a:endParaRPr lang="ru-RU" sz="1400"/>
        </a:p>
      </dgm:t>
    </dgm:pt>
    <dgm:pt modelId="{45957F45-A447-4B36-9BAD-B2C3ECB013E0}" type="pres">
      <dgm:prSet presAssocID="{540D7C32-687D-4FD9-AB30-2C2840C63D1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005B8-826F-4164-9E8E-5097A8A5EDF6}" type="pres">
      <dgm:prSet presAssocID="{540D7C32-687D-4FD9-AB30-2C2840C63D1D}" presName="radial" presStyleCnt="0">
        <dgm:presLayoutVars>
          <dgm:animLvl val="ctr"/>
        </dgm:presLayoutVars>
      </dgm:prSet>
      <dgm:spPr/>
    </dgm:pt>
    <dgm:pt modelId="{EFEED1BE-8011-44B8-A7C6-1517EA8A6EF8}" type="pres">
      <dgm:prSet presAssocID="{DA1829CD-D3F0-46EF-B484-D8B0F97659A8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405692EC-BC58-4004-A7EB-7CE4BEC73540}" type="pres">
      <dgm:prSet presAssocID="{598AE71C-1F87-478E-9D2D-5E6F53158B6C}" presName="node" presStyleLbl="vennNode1" presStyleIdx="1" presStyleCnt="5" custScaleX="11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5F675-D5F8-48D8-88B9-485AB4B3CF58}" type="pres">
      <dgm:prSet presAssocID="{AE8C041F-F814-40B1-9F32-D10D9EC675FB}" presName="node" presStyleLbl="vennNode1" presStyleIdx="2" presStyleCnt="5" custScaleX="143167" custScaleY="12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F28D8-3FC7-4453-9207-6B4F8B211EC8}" type="pres">
      <dgm:prSet presAssocID="{BE342029-B4DE-46C7-849D-7E8FF3E5267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43A31-12D6-4ED5-B833-A7F45C9C42E8}" type="pres">
      <dgm:prSet presAssocID="{9AB2C663-C825-4EB3-B0A9-EA6C01C6D81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E9AB2-5EBC-4560-92B9-B775D3059269}" type="presOf" srcId="{540D7C32-687D-4FD9-AB30-2C2840C63D1D}" destId="{45957F45-A447-4B36-9BAD-B2C3ECB013E0}" srcOrd="0" destOrd="0" presId="urn:microsoft.com/office/officeart/2005/8/layout/radial3"/>
    <dgm:cxn modelId="{E9A28C16-251E-44B9-B49B-AB99B2D1606E}" srcId="{DA1829CD-D3F0-46EF-B484-D8B0F97659A8}" destId="{9AB2C663-C825-4EB3-B0A9-EA6C01C6D815}" srcOrd="3" destOrd="0" parTransId="{E24A3C41-315B-49B6-AEAB-2CD7F5F867A0}" sibTransId="{70BAE662-C773-46B8-BBBB-1C573FE3B929}"/>
    <dgm:cxn modelId="{EB9531F6-619E-474A-ABDC-BC676F9E52FE}" srcId="{540D7C32-687D-4FD9-AB30-2C2840C63D1D}" destId="{DA1829CD-D3F0-46EF-B484-D8B0F97659A8}" srcOrd="0" destOrd="0" parTransId="{9BEC0B73-3305-4689-9577-92592DDDC6E7}" sibTransId="{1797BCE1-006C-4A6E-BBB5-129F57594E25}"/>
    <dgm:cxn modelId="{5F2B40E2-A6F3-46B7-9632-6089F71A30B3}" type="presOf" srcId="{598AE71C-1F87-478E-9D2D-5E6F53158B6C}" destId="{405692EC-BC58-4004-A7EB-7CE4BEC73540}" srcOrd="0" destOrd="0" presId="urn:microsoft.com/office/officeart/2005/8/layout/radial3"/>
    <dgm:cxn modelId="{81E74C14-4B03-495C-8014-D3B45CE05C6C}" srcId="{DA1829CD-D3F0-46EF-B484-D8B0F97659A8}" destId="{598AE71C-1F87-478E-9D2D-5E6F53158B6C}" srcOrd="0" destOrd="0" parTransId="{1B9125E0-E409-4DD1-9855-FE7430B5CFC3}" sibTransId="{45A35E94-2364-4113-A9B7-5ED34AAFA7CE}"/>
    <dgm:cxn modelId="{2F68D6E5-0875-4A40-A8FB-E38B6462970C}" type="presOf" srcId="{9AB2C663-C825-4EB3-B0A9-EA6C01C6D815}" destId="{FC143A31-12D6-4ED5-B833-A7F45C9C42E8}" srcOrd="0" destOrd="0" presId="urn:microsoft.com/office/officeart/2005/8/layout/radial3"/>
    <dgm:cxn modelId="{3EC49A33-8523-4197-A48E-A4EDCB961AD4}" srcId="{DA1829CD-D3F0-46EF-B484-D8B0F97659A8}" destId="{AE8C041F-F814-40B1-9F32-D10D9EC675FB}" srcOrd="1" destOrd="0" parTransId="{BC9693FF-194A-47C4-9205-4F7B5CBA0B9E}" sibTransId="{947B63FA-CEC8-43F3-9D03-C2C4430484C1}"/>
    <dgm:cxn modelId="{46864577-02D9-47E2-87FE-C18F8C5184E6}" type="presOf" srcId="{AE8C041F-F814-40B1-9F32-D10D9EC675FB}" destId="{ED95F675-D5F8-48D8-88B9-485AB4B3CF58}" srcOrd="0" destOrd="0" presId="urn:microsoft.com/office/officeart/2005/8/layout/radial3"/>
    <dgm:cxn modelId="{57071F2E-9F7E-4008-83A9-68C42A7F1E62}" type="presOf" srcId="{DA1829CD-D3F0-46EF-B484-D8B0F97659A8}" destId="{EFEED1BE-8011-44B8-A7C6-1517EA8A6EF8}" srcOrd="0" destOrd="0" presId="urn:microsoft.com/office/officeart/2005/8/layout/radial3"/>
    <dgm:cxn modelId="{4EB2453E-0533-4903-ADC4-0EC52970FF6D}" type="presOf" srcId="{BE342029-B4DE-46C7-849D-7E8FF3E52672}" destId="{05CF28D8-3FC7-4453-9207-6B4F8B211EC8}" srcOrd="0" destOrd="0" presId="urn:microsoft.com/office/officeart/2005/8/layout/radial3"/>
    <dgm:cxn modelId="{620C68C7-34CB-4E2E-B370-312FA1596135}" srcId="{DA1829CD-D3F0-46EF-B484-D8B0F97659A8}" destId="{BE342029-B4DE-46C7-849D-7E8FF3E52672}" srcOrd="2" destOrd="0" parTransId="{90CF8F37-17F9-41F1-8BD1-B75F0E73E3C4}" sibTransId="{E9B703C9-51FA-45F4-8CC7-2D634F970DE8}"/>
    <dgm:cxn modelId="{36225451-5300-432B-AF8B-7E56257255C5}" type="presParOf" srcId="{45957F45-A447-4B36-9BAD-B2C3ECB013E0}" destId="{D89005B8-826F-4164-9E8E-5097A8A5EDF6}" srcOrd="0" destOrd="0" presId="urn:microsoft.com/office/officeart/2005/8/layout/radial3"/>
    <dgm:cxn modelId="{8A39DA54-DD96-470B-B477-BB0560E5F892}" type="presParOf" srcId="{D89005B8-826F-4164-9E8E-5097A8A5EDF6}" destId="{EFEED1BE-8011-44B8-A7C6-1517EA8A6EF8}" srcOrd="0" destOrd="0" presId="urn:microsoft.com/office/officeart/2005/8/layout/radial3"/>
    <dgm:cxn modelId="{3010AB7F-838A-403A-961D-73E27C2515EA}" type="presParOf" srcId="{D89005B8-826F-4164-9E8E-5097A8A5EDF6}" destId="{405692EC-BC58-4004-A7EB-7CE4BEC73540}" srcOrd="1" destOrd="0" presId="urn:microsoft.com/office/officeart/2005/8/layout/radial3"/>
    <dgm:cxn modelId="{93E87A8D-4331-420D-AC6D-2D355C66CF48}" type="presParOf" srcId="{D89005B8-826F-4164-9E8E-5097A8A5EDF6}" destId="{ED95F675-D5F8-48D8-88B9-485AB4B3CF58}" srcOrd="2" destOrd="0" presId="urn:microsoft.com/office/officeart/2005/8/layout/radial3"/>
    <dgm:cxn modelId="{BBFC19C3-3832-425E-8856-70212D51D100}" type="presParOf" srcId="{D89005B8-826F-4164-9E8E-5097A8A5EDF6}" destId="{05CF28D8-3FC7-4453-9207-6B4F8B211EC8}" srcOrd="3" destOrd="0" presId="urn:microsoft.com/office/officeart/2005/8/layout/radial3"/>
    <dgm:cxn modelId="{D2495B2D-4155-47D0-8262-417E3926134A}" type="presParOf" srcId="{D89005B8-826F-4164-9E8E-5097A8A5EDF6}" destId="{FC143A31-12D6-4ED5-B833-A7F45C9C42E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ED1BE-8011-44B8-A7C6-1517EA8A6EF8}">
      <dsp:nvSpPr>
        <dsp:cNvPr id="0" name=""/>
        <dsp:cNvSpPr/>
      </dsp:nvSpPr>
      <dsp:spPr bwMode="auto">
        <a:xfrm>
          <a:off x="877683" y="656577"/>
          <a:ext cx="2972029" cy="1438096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24130" tIns="24130" rIns="24130" bIns="24130" numCol="1" spcCol="1270" rtlCol="0" fromWordArt="0" anchor="ctr" anchorCtr="0" forceAA="0" compatLnSpc="0">
          <a:noAutofit/>
        </a:bodyPr>
        <a:lstStyle/>
        <a:p>
          <a:pPr lvl="0" algn="ctr" defTabSz="13779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1900" b="1" kern="1200" dirty="0">
              <a:solidFill>
                <a:schemeClr val="tx1"/>
              </a:solidFill>
            </a:rPr>
            <a:t>Рост налоговых </a:t>
          </a:r>
        </a:p>
        <a:p>
          <a:pPr lvl="0" algn="ctr" defTabSz="13779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1900" b="1" kern="1200" dirty="0">
              <a:solidFill>
                <a:schemeClr val="tx1"/>
              </a:solidFill>
            </a:rPr>
            <a:t>и неналоговых доходов </a:t>
          </a:r>
        </a:p>
        <a:p>
          <a:pPr lvl="0" algn="ctr" defTabSz="13779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1900" b="1" kern="1200" dirty="0">
              <a:solidFill>
                <a:schemeClr val="tx1"/>
              </a:solidFill>
            </a:rPr>
            <a:t>в бюджеты муниципальных образований – 123,8%</a:t>
          </a:r>
          <a:endParaRPr sz="1900" b="1" kern="1200" dirty="0">
            <a:solidFill>
              <a:schemeClr val="tx1"/>
            </a:solidFill>
          </a:endParaRPr>
        </a:p>
      </dsp:txBody>
      <dsp:txXfrm>
        <a:off x="877683" y="656577"/>
        <a:ext cx="2972029" cy="1438096"/>
      </dsp:txXfrm>
    </dsp:sp>
    <dsp:sp modelId="{05CF28D8-3FC7-4453-9207-6B4F8B211EC8}">
      <dsp:nvSpPr>
        <dsp:cNvPr id="0" name=""/>
        <dsp:cNvSpPr/>
      </dsp:nvSpPr>
      <dsp:spPr bwMode="auto">
        <a:xfrm>
          <a:off x="2630245" y="2241262"/>
          <a:ext cx="1800512" cy="134034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Рост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неналоговых поступлений – 110,1%</a:t>
          </a:r>
        </a:p>
      </dsp:txBody>
      <dsp:txXfrm>
        <a:off x="2630245" y="2241262"/>
        <a:ext cx="1800512" cy="1340340"/>
      </dsp:txXfrm>
    </dsp:sp>
    <dsp:sp modelId="{FC143A31-12D6-4ED5-B833-A7F45C9C42E8}">
      <dsp:nvSpPr>
        <dsp:cNvPr id="0" name=""/>
        <dsp:cNvSpPr/>
      </dsp:nvSpPr>
      <dsp:spPr bwMode="auto">
        <a:xfrm>
          <a:off x="285432" y="2244336"/>
          <a:ext cx="1883287" cy="1335529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Рост </a:t>
          </a:r>
        </a:p>
        <a:p>
          <a:pPr lvl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налоговых поступлений – 125,9%</a:t>
          </a:r>
          <a:endParaRPr sz="2400" b="1" kern="1200" dirty="0"/>
        </a:p>
      </dsp:txBody>
      <dsp:txXfrm>
        <a:off x="285432" y="2244336"/>
        <a:ext cx="1883287" cy="13355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ED1BE-8011-44B8-A7C6-1517EA8A6EF8}">
      <dsp:nvSpPr>
        <dsp:cNvPr id="0" name=""/>
        <dsp:cNvSpPr/>
      </dsp:nvSpPr>
      <dsp:spPr bwMode="auto">
        <a:xfrm>
          <a:off x="877410" y="660391"/>
          <a:ext cx="2989294" cy="144645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25400" tIns="25400" rIns="25400" bIns="25400" numCol="1" spcCol="1270" rtlCol="0" fromWordArt="0" anchor="ctr" anchorCtr="0" forceAA="0" compatLnSpc="0">
          <a:noAutofit/>
        </a:bodyPr>
        <a:lstStyle/>
        <a:p>
          <a:pPr lvl="0" algn="ctr" defTabSz="13779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schemeClr val="tx1"/>
              </a:solidFill>
            </a:rPr>
            <a:t>Рост налоговых </a:t>
          </a:r>
        </a:p>
        <a:p>
          <a:pPr lvl="0" algn="ctr" defTabSz="13779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schemeClr val="tx1"/>
              </a:solidFill>
            </a:rPr>
            <a:t>и неналоговых доходов </a:t>
          </a:r>
        </a:p>
        <a:p>
          <a:pPr lvl="0" algn="ctr" defTabSz="13779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000" b="1" kern="1200" dirty="0">
              <a:solidFill>
                <a:schemeClr val="tx1"/>
              </a:solidFill>
            </a:rPr>
            <a:t>в бюджеты муниципальных образований – 116%</a:t>
          </a:r>
          <a:endParaRPr sz="2000" b="1" kern="1200" dirty="0">
            <a:solidFill>
              <a:schemeClr val="tx1"/>
            </a:solidFill>
          </a:endParaRPr>
        </a:p>
      </dsp:txBody>
      <dsp:txXfrm>
        <a:off x="877410" y="660391"/>
        <a:ext cx="2989294" cy="1446450"/>
      </dsp:txXfrm>
    </dsp:sp>
    <dsp:sp modelId="{05CF28D8-3FC7-4453-9207-6B4F8B211EC8}">
      <dsp:nvSpPr>
        <dsp:cNvPr id="0" name=""/>
        <dsp:cNvSpPr/>
      </dsp:nvSpPr>
      <dsp:spPr bwMode="auto">
        <a:xfrm>
          <a:off x="2640153" y="2254282"/>
          <a:ext cx="1810971" cy="1348126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Снижение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неналоговых поступлений – 86%</a:t>
          </a:r>
        </a:p>
      </dsp:txBody>
      <dsp:txXfrm>
        <a:off x="2640153" y="2254282"/>
        <a:ext cx="1810971" cy="1348126"/>
      </dsp:txXfrm>
    </dsp:sp>
    <dsp:sp modelId="{FC143A31-12D6-4ED5-B833-A7F45C9C42E8}">
      <dsp:nvSpPr>
        <dsp:cNvPr id="0" name=""/>
        <dsp:cNvSpPr/>
      </dsp:nvSpPr>
      <dsp:spPr bwMode="auto">
        <a:xfrm>
          <a:off x="281719" y="2257373"/>
          <a:ext cx="1894227" cy="1343287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Рост </a:t>
          </a:r>
        </a:p>
        <a:p>
          <a:pPr lvl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 dirty="0"/>
            <a:t>налоговых поступлений – 122%</a:t>
          </a:r>
          <a:endParaRPr sz="2400" b="1" kern="1200" dirty="0"/>
        </a:p>
      </dsp:txBody>
      <dsp:txXfrm>
        <a:off x="281719" y="2257373"/>
        <a:ext cx="1894227" cy="13432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ED1BE-8011-44B8-A7C6-1517EA8A6EF8}">
      <dsp:nvSpPr>
        <dsp:cNvPr id="0" name=""/>
        <dsp:cNvSpPr/>
      </dsp:nvSpPr>
      <dsp:spPr>
        <a:xfrm>
          <a:off x="1097496" y="861210"/>
          <a:ext cx="2145472" cy="2145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Всего: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915,6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млн.рублей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97496" y="861210"/>
        <a:ext cx="2145472" cy="2145472"/>
      </dsp:txXfrm>
    </dsp:sp>
    <dsp:sp modelId="{405692EC-BC58-4004-A7EB-7CE4BEC73540}">
      <dsp:nvSpPr>
        <dsp:cNvPr id="0" name=""/>
        <dsp:cNvSpPr/>
      </dsp:nvSpPr>
      <dsp:spPr>
        <a:xfrm>
          <a:off x="1561492" y="382"/>
          <a:ext cx="1217480" cy="1072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Недвижимое имущество:</a:t>
          </a:r>
          <a:r>
            <a:rPr lang="ru-RU" sz="1100" kern="1200" dirty="0"/>
            <a:t> 242,7 </a:t>
          </a:r>
          <a:r>
            <a:rPr lang="ru-RU" sz="1100" kern="1200" dirty="0" err="1"/>
            <a:t>млн.рублей</a:t>
          </a:r>
          <a:endParaRPr lang="ru-RU" sz="1100" kern="1200" dirty="0"/>
        </a:p>
      </dsp:txBody>
      <dsp:txXfrm>
        <a:off x="1561492" y="382"/>
        <a:ext cx="1217480" cy="1072736"/>
      </dsp:txXfrm>
    </dsp:sp>
    <dsp:sp modelId="{ED95F675-D5F8-48D8-88B9-485AB4B3CF58}">
      <dsp:nvSpPr>
        <dsp:cNvPr id="0" name=""/>
        <dsp:cNvSpPr/>
      </dsp:nvSpPr>
      <dsp:spPr>
        <a:xfrm>
          <a:off x="2799526" y="1258225"/>
          <a:ext cx="1535804" cy="135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Объекты инженерно-коммунальной инфраструктуры: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/>
            <a:t> </a:t>
          </a:r>
          <a:r>
            <a:rPr lang="ru-RU" sz="1100" kern="1200" dirty="0"/>
            <a:t> 115,2 </a:t>
          </a:r>
          <a:r>
            <a:rPr lang="ru-RU" sz="1100" kern="1200" dirty="0" err="1"/>
            <a:t>млн.рублей</a:t>
          </a:r>
          <a:r>
            <a:rPr lang="ru-RU" sz="1100" kern="1200" dirty="0"/>
            <a:t> </a:t>
          </a:r>
        </a:p>
      </dsp:txBody>
      <dsp:txXfrm>
        <a:off x="2799526" y="1258225"/>
        <a:ext cx="1535804" cy="1351443"/>
      </dsp:txXfrm>
    </dsp:sp>
    <dsp:sp modelId="{05CF28D8-3FC7-4453-9207-6B4F8B211EC8}">
      <dsp:nvSpPr>
        <dsp:cNvPr id="0" name=""/>
        <dsp:cNvSpPr/>
      </dsp:nvSpPr>
      <dsp:spPr>
        <a:xfrm>
          <a:off x="1633864" y="2794774"/>
          <a:ext cx="1072736" cy="1072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Движимое имущество: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/>
            <a:t> </a:t>
          </a:r>
          <a:r>
            <a:rPr lang="ru-RU" sz="1100" kern="1200" dirty="0"/>
            <a:t>0,00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err="1"/>
            <a:t>млн.рублей</a:t>
          </a:r>
          <a:endParaRPr lang="ru-RU" sz="1100" kern="1200" dirty="0"/>
        </a:p>
      </dsp:txBody>
      <dsp:txXfrm>
        <a:off x="1633864" y="2794774"/>
        <a:ext cx="1072736" cy="1072736"/>
      </dsp:txXfrm>
    </dsp:sp>
    <dsp:sp modelId="{FC143A31-12D6-4ED5-B833-A7F45C9C42E8}">
      <dsp:nvSpPr>
        <dsp:cNvPr id="0" name=""/>
        <dsp:cNvSpPr/>
      </dsp:nvSpPr>
      <dsp:spPr>
        <a:xfrm>
          <a:off x="236668" y="1397578"/>
          <a:ext cx="1072736" cy="1072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Земельные участки:</a:t>
          </a:r>
          <a:r>
            <a:rPr lang="ru-RU" sz="1100" kern="1200" dirty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557,7 </a:t>
          </a:r>
          <a:r>
            <a:rPr lang="ru-RU" sz="1100" kern="1200" dirty="0" err="1"/>
            <a:t>млн.рублей</a:t>
          </a:r>
          <a:endParaRPr lang="ru-RU" sz="1100" kern="1200" dirty="0"/>
        </a:p>
      </dsp:txBody>
      <dsp:txXfrm>
        <a:off x="236668" y="1397578"/>
        <a:ext cx="1072736" cy="10727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ED1BE-8011-44B8-A7C6-1517EA8A6EF8}">
      <dsp:nvSpPr>
        <dsp:cNvPr id="0" name=""/>
        <dsp:cNvSpPr/>
      </dsp:nvSpPr>
      <dsp:spPr>
        <a:xfrm>
          <a:off x="1169504" y="861210"/>
          <a:ext cx="2145472" cy="2145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Всего: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26 583,2 </a:t>
          </a:r>
          <a:r>
            <a:rPr lang="ru-RU" sz="1800" b="1" kern="1200" dirty="0" err="1" smtClean="0">
              <a:solidFill>
                <a:schemeClr val="tx1"/>
              </a:solidFill>
            </a:rPr>
            <a:t>млн.рублей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169504" y="861210"/>
        <a:ext cx="2145472" cy="2145472"/>
      </dsp:txXfrm>
    </dsp:sp>
    <dsp:sp modelId="{405692EC-BC58-4004-A7EB-7CE4BEC73540}">
      <dsp:nvSpPr>
        <dsp:cNvPr id="0" name=""/>
        <dsp:cNvSpPr/>
      </dsp:nvSpPr>
      <dsp:spPr>
        <a:xfrm>
          <a:off x="1633500" y="382"/>
          <a:ext cx="1217480" cy="1072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Недвижимое имущество:</a:t>
          </a:r>
          <a:r>
            <a:rPr lang="ru-RU" sz="1100" kern="1200" dirty="0" smtClean="0"/>
            <a:t> 865,0 </a:t>
          </a:r>
          <a:r>
            <a:rPr lang="ru-RU" sz="1100" kern="1200" dirty="0" err="1" smtClean="0"/>
            <a:t>млн.рублей</a:t>
          </a:r>
          <a:endParaRPr lang="ru-RU" sz="1100" kern="1200" dirty="0"/>
        </a:p>
      </dsp:txBody>
      <dsp:txXfrm>
        <a:off x="1633500" y="382"/>
        <a:ext cx="1217480" cy="1072736"/>
      </dsp:txXfrm>
    </dsp:sp>
    <dsp:sp modelId="{ED95F675-D5F8-48D8-88B9-485AB4B3CF58}">
      <dsp:nvSpPr>
        <dsp:cNvPr id="0" name=""/>
        <dsp:cNvSpPr/>
      </dsp:nvSpPr>
      <dsp:spPr>
        <a:xfrm>
          <a:off x="2871534" y="1258225"/>
          <a:ext cx="1535804" cy="135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Объекты инженерно-коммунальной инфраструктуры: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 </a:t>
          </a:r>
          <a:r>
            <a:rPr lang="ru-RU" sz="1100" kern="1200" dirty="0" smtClean="0"/>
            <a:t> 8 132,1 </a:t>
          </a:r>
          <a:r>
            <a:rPr lang="ru-RU" sz="1100" kern="1200" dirty="0" err="1" smtClean="0"/>
            <a:t>млн.рублей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871534" y="1258225"/>
        <a:ext cx="1535804" cy="1351443"/>
      </dsp:txXfrm>
    </dsp:sp>
    <dsp:sp modelId="{05CF28D8-3FC7-4453-9207-6B4F8B211EC8}">
      <dsp:nvSpPr>
        <dsp:cNvPr id="0" name=""/>
        <dsp:cNvSpPr/>
      </dsp:nvSpPr>
      <dsp:spPr>
        <a:xfrm>
          <a:off x="1705872" y="2794774"/>
          <a:ext cx="1072736" cy="1072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Движимое имущество: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</a:t>
          </a:r>
          <a:r>
            <a:rPr lang="ru-RU" sz="1100" kern="1200" dirty="0" smtClean="0"/>
            <a:t>1 003,9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err="1" smtClean="0"/>
            <a:t>млн.рублей</a:t>
          </a:r>
          <a:endParaRPr lang="ru-RU" sz="1100" kern="1200" dirty="0"/>
        </a:p>
      </dsp:txBody>
      <dsp:txXfrm>
        <a:off x="1705872" y="2794774"/>
        <a:ext cx="1072736" cy="1072736"/>
      </dsp:txXfrm>
    </dsp:sp>
    <dsp:sp modelId="{FC143A31-12D6-4ED5-B833-A7F45C9C42E8}">
      <dsp:nvSpPr>
        <dsp:cNvPr id="0" name=""/>
        <dsp:cNvSpPr/>
      </dsp:nvSpPr>
      <dsp:spPr>
        <a:xfrm>
          <a:off x="308676" y="1397578"/>
          <a:ext cx="1072736" cy="1072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Земельные участки:</a:t>
          </a:r>
          <a:r>
            <a:rPr lang="ru-RU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16 582,2 </a:t>
          </a:r>
          <a:r>
            <a:rPr lang="ru-RU" sz="1100" kern="1200" dirty="0" err="1" smtClean="0"/>
            <a:t>млн.рублей</a:t>
          </a:r>
          <a:endParaRPr lang="ru-RU" sz="1100" kern="1200" dirty="0"/>
        </a:p>
      </dsp:txBody>
      <dsp:txXfrm>
        <a:off x="308676" y="1397578"/>
        <a:ext cx="1072736" cy="107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0.22034</cdr:x>
      <cdr:y>0.13462</cdr:y>
    </cdr:from>
    <cdr:to>
      <cdr:x>0.45763</cdr:x>
      <cdr:y>0.29412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279023">
          <a:off x="904376" y="504056"/>
          <a:ext cx="973946" cy="59725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3E943A"/>
        </a:solidFill>
        <a:ln xmlns:a="http://schemas.openxmlformats.org/drawingml/2006/main" w="25400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dirty="0"/>
            <a:t>+</a:t>
          </a:r>
          <a:r>
            <a:rPr lang="en-US" sz="1800" dirty="0"/>
            <a:t>6</a:t>
          </a:r>
          <a:r>
            <a:rPr lang="ru-RU" sz="18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0.72318</cdr:x>
      <cdr:y>0.09234</cdr:y>
    </cdr:from>
    <cdr:to>
      <cdr:x>0.77534</cdr:x>
      <cdr:y>0.31643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8810085">
          <a:off x="4741835" y="649735"/>
          <a:ext cx="910687" cy="36176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3E943A"/>
        </a:solidFill>
        <a:ln xmlns:a="http://schemas.openxmlformats.org/drawingml/2006/main" w="25400" cap="flat" cmpd="sng" algn="ctr">
          <a:solidFill>
            <a:srgbClr val="4F81BD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dirty="0"/>
            <a:t>+73,7%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0.12821</cdr:x>
      <cdr:y>0.67925</cdr:y>
    </cdr:from>
    <cdr:to>
      <cdr:x>0.23077</cdr:x>
      <cdr:y>0.77358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80120" y="2592288"/>
          <a:ext cx="864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kern="12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rPr>
            <a:t>3,87%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0.67925</cdr:y>
    </cdr:from>
    <cdr:to>
      <cdr:x>0.42735</cdr:x>
      <cdr:y>0.77359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08312" y="2592288"/>
          <a:ext cx="792048" cy="36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kern="12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rPr>
            <a:t>3,97%</a:t>
          </a:r>
          <a:r>
            <a:rPr lang="ru-RU" sz="2000" kern="12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0.53846</cdr:x>
      <cdr:y>0.67925</cdr:y>
    </cdr:from>
    <cdr:to>
      <cdr:x>0.63248</cdr:x>
      <cdr:y>0.77358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36504" y="2592288"/>
          <a:ext cx="792088" cy="36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kern="12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rPr>
            <a:t>3,26%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0.15502</cdr:x>
      <cdr:y>0.07258</cdr:y>
    </cdr:from>
    <cdr:to>
      <cdr:x>0.36792</cdr:x>
      <cdr:y>0.18384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 rot="21094449">
          <a:off x="1356162" y="282217"/>
          <a:ext cx="1862551" cy="432641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CC3300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0.37339</cdr:x>
      <cdr:y>0.03246</cdr:y>
    </cdr:from>
    <cdr:to>
      <cdr:x>0.58139</cdr:x>
      <cdr:y>0.14373</cdr:y>
    </cdr:to>
    <cdr:sp macro="" textlink="">
      <cdr:nvSpPr>
        <cdr:cNvPr id="14" name="Выгнутая вверх стрелка 13"/>
        <cdr:cNvSpPr/>
      </cdr:nvSpPr>
      <cdr:spPr>
        <a:xfrm xmlns:a="http://schemas.openxmlformats.org/drawingml/2006/main" rot="20596979">
          <a:off x="3266624" y="130897"/>
          <a:ext cx="1819680" cy="448691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CC3300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6519" tIns="48259" rIns="96519" bIns="48259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3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6519" tIns="48259" rIns="96519" bIns="48259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300">
                <a:latin typeface="+mn-lt"/>
              </a:defRPr>
            </a:lvl1pPr>
            <a:extLst/>
          </a:lstStyle>
          <a:p>
            <a:pPr>
              <a:defRPr/>
            </a:pPr>
            <a:fld id="{CC071AEA-931A-4373-9C3B-AF84CC913364}" type="datetimeFigureOut">
              <a:rPr lang="ru-RU"/>
              <a:pPr>
                <a:defRPr/>
              </a:pPr>
              <a:t>02.04.2025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9" tIns="48259" rIns="96519" bIns="48259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10088"/>
          </a:xfrm>
          <a:prstGeom prst="rect">
            <a:avLst/>
          </a:prstGeom>
        </p:spPr>
        <p:txBody>
          <a:bodyPr vert="horz" lIns="96519" tIns="48259" rIns="96519" bIns="4825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519" tIns="48259" rIns="96519" bIns="48259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3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519" tIns="48259" rIns="96519" bIns="48259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300">
                <a:latin typeface="+mn-lt"/>
              </a:defRPr>
            </a:lvl1pPr>
            <a:extLst/>
          </a:lstStyle>
          <a:p>
            <a:pPr>
              <a:defRPr/>
            </a:pPr>
            <a:fld id="{58D5C1CF-AFE4-4B74-9155-82C13151D02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8168-3D20-4874-8363-86A6CBE8248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8168-3D20-4874-8363-86A6CBE8248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8168-3D20-4874-8363-86A6CBE8248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8168-3D20-4874-8363-86A6CBE8248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6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5C1CF-AFE4-4B74-9155-82C13151D02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CC7AD-943E-4A17-8CE8-EADA6A93B1E5}" type="datetime1">
              <a:rPr lang="ru-RU" smtClean="0"/>
              <a:pPr>
                <a:defRPr/>
              </a:pPr>
              <a:t>02.04.2025</a:t>
            </a:fld>
            <a:endParaRPr lang="ru-RU" sz="20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DE7D1-C804-43B7-A043-15788175B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032DF-44CD-4FD0-95D4-259D22805E61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4B211-535A-45B8-9866-8EFE82E35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15E85-1C54-49AE-BEBF-986F6AFAB5F6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D4-B2D7-4E30-950E-5CE49CC1B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ED8FB-68C0-4FBE-AFD7-6C787BAD26E5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47794-2AF0-4422-AC2A-BFB1678FC9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34DB5-29CB-4F99-BA5C-17F3A680FBC9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86EE8-800C-4438-829D-B8155DD53E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957F5-3B6C-472B-B790-8D503FA0F068}" type="datetime1">
              <a:rPr lang="ru-RU" smtClean="0"/>
              <a:pPr>
                <a:defRPr/>
              </a:pPr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DB84-AE9E-499C-AC07-F506836F2A50}" type="slidenum">
              <a:rPr lang="ru-RU" smtClean="0"/>
              <a:pPr>
                <a:defRPr/>
              </a:pPr>
              <a:t>‹#›</a:t>
            </a:fld>
            <a:endParaRPr lang="ru-RU" sz="1200" b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34DB5-29CB-4F99-BA5C-17F3A680FBC9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86EE8-800C-4438-829D-B8155DD53E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34DB5-29CB-4F99-BA5C-17F3A680FBC9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86EE8-800C-4438-829D-B8155DD53E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C0CB2-1A93-4F7F-AF69-10F457E7F26E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FB425-58F9-4263-B439-37D471D4D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BE9F2-9301-43B4-8E49-99A2693D36FB}" type="datetime1">
              <a:rPr lang="ru-RU" smtClean="0"/>
              <a:pPr>
                <a:defRPr/>
              </a:pPr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4341-E657-46DB-981F-B0BFE750E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E8735-26DD-42EC-B65C-DE7AA34752DE}" type="datetime1">
              <a:rPr lang="ru-RU" smtClean="0"/>
              <a:pPr>
                <a:defRPr/>
              </a:pPr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1DE2-069B-45EF-BF6A-98B63399FFF5}" type="slidenum">
              <a:rPr lang="ru-RU" smtClean="0"/>
              <a:pPr>
                <a:defRPr/>
              </a:pPr>
              <a:t>‹#›</a:t>
            </a:fld>
            <a:endParaRPr lang="ru-RU" b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F34DB5-29CB-4F99-BA5C-17F3A680FBC9}" type="datetime1">
              <a:rPr lang="ru-RU" smtClean="0"/>
              <a:pPr>
                <a:defRPr/>
              </a:pPr>
              <a:t>02.04.2025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E86EE8-800C-4438-829D-B8155DD53E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Герб_ц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643056"/>
            <a:ext cx="8858312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Отчет об исполнении бюджета ЗАТО г. Радужный Владимирской области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 202</a:t>
            </a:r>
            <a:r>
              <a:rPr lang="en-US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год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5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Направления расходов бюджета города по разделу </a:t>
            </a:r>
            <a:r>
              <a:rPr lang="en-US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</a:t>
            </a:r>
            <a:r>
              <a:rPr lang="en-US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2024 год   22,9 млн.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7904" y="444395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Содержание МКУ «УГОЧС»</a:t>
            </a: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539552" y="1059582"/>
          <a:ext cx="80648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580112" y="451596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АГТЭС</a:t>
            </a:r>
          </a:p>
        </p:txBody>
      </p:sp>
      <p:sp>
        <p:nvSpPr>
          <p:cNvPr id="38" name="Выгнутая вверх стрелка 37"/>
          <p:cNvSpPr/>
          <p:nvPr/>
        </p:nvSpPr>
        <p:spPr>
          <a:xfrm rot="1528083">
            <a:off x="5618654" y="3299558"/>
            <a:ext cx="773225" cy="298486"/>
          </a:xfrm>
          <a:prstGeom prst="curved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rot="20666790">
            <a:off x="3770336" y="2385629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E943A"/>
                </a:solidFill>
              </a:rPr>
              <a:t>+45,9%</a:t>
            </a:r>
          </a:p>
        </p:txBody>
      </p:sp>
      <p:sp>
        <p:nvSpPr>
          <p:cNvPr id="40" name="TextBox 39"/>
          <p:cNvSpPr txBox="1"/>
          <p:nvPr/>
        </p:nvSpPr>
        <p:spPr>
          <a:xfrm rot="1406455">
            <a:off x="5836076" y="297787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-50%</a:t>
            </a:r>
          </a:p>
        </p:txBody>
      </p:sp>
      <p:sp>
        <p:nvSpPr>
          <p:cNvPr id="41" name="Выгнутая вверх стрелка 40"/>
          <p:cNvSpPr/>
          <p:nvPr/>
        </p:nvSpPr>
        <p:spPr>
          <a:xfrm rot="20527928">
            <a:off x="3951073" y="2683174"/>
            <a:ext cx="773225" cy="298486"/>
          </a:xfrm>
          <a:prstGeom prst="curvedDownArrow">
            <a:avLst/>
          </a:prstGeom>
          <a:solidFill>
            <a:srgbClr val="00B050"/>
          </a:solidFill>
          <a:ln w="25400" cap="flat" cmpd="sng" algn="ctr">
            <a:solidFill>
              <a:srgbClr val="3E943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Выгнутая вверх стрелка 41"/>
          <p:cNvSpPr/>
          <p:nvPr/>
        </p:nvSpPr>
        <p:spPr>
          <a:xfrm rot="20527928">
            <a:off x="926735" y="1026989"/>
            <a:ext cx="773225" cy="298486"/>
          </a:xfrm>
          <a:prstGeom prst="curvedDownArrow">
            <a:avLst/>
          </a:prstGeom>
          <a:solidFill>
            <a:srgbClr val="00B050"/>
          </a:solidFill>
          <a:ln w="25400" cap="flat" cmpd="sng" algn="ctr">
            <a:solidFill>
              <a:srgbClr val="3E943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 rot="20557813">
            <a:off x="721739" y="709591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E943A"/>
                </a:solidFill>
              </a:rPr>
              <a:t>+21,2%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5576" y="444395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Всего расходов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445100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Ремонт канализационных коллекторов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20527928">
            <a:off x="6903399" y="2539158"/>
            <a:ext cx="773225" cy="298486"/>
          </a:xfrm>
          <a:prstGeom prst="curvedDownArrow">
            <a:avLst/>
          </a:prstGeom>
          <a:solidFill>
            <a:srgbClr val="00B050"/>
          </a:solidFill>
          <a:ln w="25400" cap="flat" cmpd="sng" algn="ctr">
            <a:solidFill>
              <a:srgbClr val="3E943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0557813">
            <a:off x="6794674" y="2238137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E943A"/>
                </a:solidFill>
              </a:rPr>
              <a:t>+46%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5736" y="451596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ЗАГС</a:t>
            </a:r>
          </a:p>
        </p:txBody>
      </p:sp>
      <p:sp>
        <p:nvSpPr>
          <p:cNvPr id="19" name="TextBox 18"/>
          <p:cNvSpPr txBox="1"/>
          <p:nvPr/>
        </p:nvSpPr>
        <p:spPr>
          <a:xfrm rot="20666790">
            <a:off x="2415935" y="3105708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E943A"/>
                </a:solidFill>
              </a:rPr>
              <a:t>+40%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527928">
            <a:off x="2510912" y="3403253"/>
            <a:ext cx="773225" cy="298486"/>
          </a:xfrm>
          <a:prstGeom prst="curvedDownArrow">
            <a:avLst/>
          </a:prstGeom>
          <a:solidFill>
            <a:srgbClr val="00B050"/>
          </a:solidFill>
          <a:ln w="25400" cap="flat" cmpd="sng" algn="ctr">
            <a:solidFill>
              <a:srgbClr val="3E943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муниципального дорожного фонда ЗАТО г. Радужный Владимирской области за 2024 год  78,5 млн.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397759"/>
              </p:ext>
            </p:extLst>
          </p:nvPr>
        </p:nvGraphicFramePr>
        <p:xfrm>
          <a:off x="179512" y="699542"/>
          <a:ext cx="8784977" cy="428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1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Расходы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Результат осуществления расходов в 2023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Расходы 2024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Результат осуществления расходов в 2024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Текущий ремонт городской дорожной сети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Отремонтировано 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15612 </a:t>
                      </a:r>
                      <a:r>
                        <a:rPr lang="ru-RU" sz="900" baseline="0" dirty="0" err="1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дорожного полотна,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разработка КСОДД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20,8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Отремонтировано 12 232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дорожного полотна, разработка проекта организации дорожного движения для автомобильных дорого на территории города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Содержание МКУ «Дорожник»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Обеспечено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обслуживанию дорог местного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Обеспечено содержание и обслуживание дорог местного значения, включая нанесение разметки, замену и установку знаков, а также искусственных неровностей для организации движения в городе.</a:t>
                      </a:r>
                      <a:endParaRPr lang="ru-RU" sz="90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19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Ямочный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ремонт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Отремонтировано 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469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подъездных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Проведены работы по ямочному ремонту автомобильных дорог и проездов к дворовым территориям многоквартирных домов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Обновление МТБ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Приобретена КДМ (в лизинг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), приобретен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погрузчик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11,3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Обновлена МТБ для обслуживания улично-дорожной сети. Приобретен погрузчик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Зимнее содержание дорог (дотация)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 трактор, осуществлен вывоз снега с территории города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Проведены мероприятия по подготовке и обеспечению зимнего содержания дорог местного значения, созданы запасы материалов.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78,5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3482133293"/>
              </p:ext>
            </p:extLst>
          </p:nvPr>
        </p:nvGraphicFramePr>
        <p:xfrm>
          <a:off x="1547664" y="84355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по разделу «Жилищно-коммунальное хозяйство» </a:t>
            </a:r>
            <a:b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2024 год   322,9 млн. рублей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11571" y="2186996"/>
            <a:ext cx="1368152" cy="1368152"/>
          </a:xfrm>
          <a:prstGeom prst="ellipse">
            <a:avLst/>
          </a:prstGeom>
          <a:solidFill>
            <a:srgbClr val="3E9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322,9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1571" y="1131590"/>
            <a:ext cx="66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32,1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(10%)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8902" y="158164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18,7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(6%)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71800" y="2499742"/>
            <a:ext cx="82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75,3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(23%)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38305" y="3764345"/>
            <a:ext cx="9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196,8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(61%)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476797" y="1581641"/>
            <a:ext cx="2736304" cy="2123658"/>
            <a:chOff x="6407696" y="2465844"/>
            <a:chExt cx="2736304" cy="2123658"/>
          </a:xfrm>
        </p:grpSpPr>
        <p:sp>
          <p:nvSpPr>
            <p:cNvPr id="14" name="TextBox 13"/>
            <p:cNvSpPr txBox="1"/>
            <p:nvPr/>
          </p:nvSpPr>
          <p:spPr>
            <a:xfrm>
              <a:off x="6407696" y="2465844"/>
              <a:ext cx="273630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       </a:t>
              </a:r>
              <a:r>
                <a:rPr lang="ru-RU" sz="1200" b="1" u="sng" dirty="0"/>
                <a:t>Коммунальное хозяйство:</a:t>
              </a:r>
            </a:p>
            <a:p>
              <a:r>
                <a:rPr lang="ru-RU" sz="1200" b="1" dirty="0" smtClean="0"/>
                <a:t>164,1 </a:t>
              </a:r>
              <a:r>
                <a:rPr lang="ru-RU" sz="1200" dirty="0"/>
                <a:t>строительство станции водоподготовки</a:t>
              </a:r>
              <a:endParaRPr lang="ru-RU" sz="1200" b="1" dirty="0"/>
            </a:p>
            <a:p>
              <a:r>
                <a:rPr lang="ru-RU" sz="1200" b="1" dirty="0"/>
                <a:t>14,0 </a:t>
              </a:r>
              <a:r>
                <a:rPr lang="ru-RU" sz="1200" dirty="0"/>
                <a:t>субсидии МУП ЖКХ в целях обеспечения финансовой стабильности предприятий бытового обслуживания</a:t>
              </a:r>
              <a:endParaRPr lang="ru-RU" sz="1200" b="1" dirty="0"/>
            </a:p>
            <a:p>
              <a:r>
                <a:rPr lang="ru-RU" sz="1200" b="1" dirty="0"/>
                <a:t>14,9 </a:t>
              </a:r>
              <a:r>
                <a:rPr lang="ru-RU" sz="1200" dirty="0"/>
                <a:t>плата по концессионным соглашениям</a:t>
              </a:r>
              <a:endParaRPr lang="ru-RU" sz="1200" b="1" dirty="0"/>
            </a:p>
            <a:p>
              <a:r>
                <a:rPr lang="ru-RU" sz="1200" b="1" dirty="0"/>
                <a:t>3,8</a:t>
              </a:r>
              <a:r>
                <a:rPr lang="ru-RU" sz="1200" dirty="0"/>
                <a:t> содержание объектов коммунального хозяйства</a:t>
              </a:r>
              <a:endParaRPr lang="ru-RU" sz="12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60232" y="2547036"/>
              <a:ext cx="144016" cy="1440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0" y="627534"/>
            <a:ext cx="2915816" cy="861774"/>
            <a:chOff x="0" y="627534"/>
            <a:chExt cx="3059832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0" y="627534"/>
              <a:ext cx="30598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ru-RU" sz="1200" b="1" u="sng" dirty="0">
                  <a:latin typeface="Arial" pitchFamily="34" charset="0"/>
                  <a:cs typeface="Arial" pitchFamily="34" charset="0"/>
                </a:rPr>
                <a:t>Жилищное хозяйство:</a:t>
              </a:r>
            </a:p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12,2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 приобретение квартир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6,5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содержание муниципального жилищного фонда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5072" y="724256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0" y="1653648"/>
            <a:ext cx="2843808" cy="3447098"/>
            <a:chOff x="0" y="1563638"/>
            <a:chExt cx="2914038" cy="2761493"/>
          </a:xfrm>
        </p:grpSpPr>
        <p:sp>
          <p:nvSpPr>
            <p:cNvPr id="15" name="TextBox 14"/>
            <p:cNvSpPr txBox="1"/>
            <p:nvPr/>
          </p:nvSpPr>
          <p:spPr>
            <a:xfrm>
              <a:off x="0" y="1563638"/>
              <a:ext cx="2914038" cy="276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u="sng" dirty="0">
                  <a:latin typeface="Arial" pitchFamily="34" charset="0"/>
                  <a:cs typeface="Arial" pitchFamily="34" charset="0"/>
                </a:rPr>
                <a:t>Благоустройство:</a:t>
              </a:r>
            </a:p>
            <a:p>
              <a:pPr algn="ctr"/>
              <a:endParaRPr lang="ru-RU" sz="1200" b="1" u="sng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26,7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благоустройство дворовых территорий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15,2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обслуживание сетей наружного освещения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9,6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содержание ПТБО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8,6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ремонт кровли здания 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администрации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6,3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формирование городской среды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4,2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содержание городского кладбища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3,3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обслуживание объектов благоустройства </a:t>
              </a:r>
            </a:p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1,2</a:t>
              </a:r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обслуживание ливневой канализации</a:t>
              </a:r>
            </a:p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0,2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 поставка плодородного грунта</a:t>
              </a:r>
            </a:p>
            <a:p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82647" y="1648003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72200" y="699542"/>
            <a:ext cx="2771800" cy="646331"/>
            <a:chOff x="6372200" y="699542"/>
            <a:chExt cx="277180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6372200" y="699542"/>
              <a:ext cx="27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u="sng" dirty="0"/>
                <a:t>Прочие</a:t>
              </a:r>
              <a:r>
                <a:rPr lang="ru-RU" sz="1200" b="1" dirty="0"/>
                <a:t>:</a:t>
              </a:r>
            </a:p>
            <a:p>
              <a:r>
                <a:rPr lang="ru-RU" sz="1200" b="1" dirty="0"/>
                <a:t>32,1 </a:t>
              </a:r>
              <a:r>
                <a:rPr lang="ru-RU" sz="1200" dirty="0"/>
                <a:t>содержание МКУ «ГКМХ»</a:t>
              </a:r>
            </a:p>
            <a:p>
              <a:pPr algn="ctr"/>
              <a:endParaRPr lang="ru-RU" sz="12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164288" y="771550"/>
              <a:ext cx="140545" cy="14401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-20538"/>
            <a:ext cx="91440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по разделу «</a:t>
            </a: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Образование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за 2024 год  421,3 млн. рублей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37247626"/>
              </p:ext>
            </p:extLst>
          </p:nvPr>
        </p:nvGraphicFramePr>
        <p:xfrm>
          <a:off x="395536" y="5555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44968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Дошкольное образование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44968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Общее образование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44968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Доп. образование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44968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Прочие расходы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44968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Всего расходов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0152" y="915566"/>
            <a:ext cx="28803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Прочие расходы 2024 года:</a:t>
            </a:r>
          </a:p>
          <a:p>
            <a:r>
              <a:rPr lang="ru-RU" sz="1400" b="1" dirty="0"/>
              <a:t>21,2</a:t>
            </a:r>
            <a:r>
              <a:rPr lang="ru-RU" sz="1400" dirty="0"/>
              <a:t> обеспечение деятельности управления образования</a:t>
            </a:r>
          </a:p>
          <a:p>
            <a:r>
              <a:rPr lang="ru-RU" sz="1400" b="1" dirty="0"/>
              <a:t>11,2</a:t>
            </a:r>
            <a:r>
              <a:rPr lang="ru-RU" sz="1400" dirty="0"/>
              <a:t> организация отдыха детей</a:t>
            </a:r>
          </a:p>
          <a:p>
            <a:r>
              <a:rPr lang="ru-RU" sz="1400" b="1" dirty="0"/>
              <a:t>0,3 </a:t>
            </a:r>
            <a:r>
              <a:rPr lang="ru-RU" sz="1400" dirty="0"/>
              <a:t>проведение городских мероприятий, смотров, конкурсов</a:t>
            </a:r>
            <a:endParaRPr lang="ru-RU" sz="1400" b="1" dirty="0"/>
          </a:p>
          <a:p>
            <a:r>
              <a:rPr lang="ru-RU" sz="1400" b="1" dirty="0"/>
              <a:t>0,1</a:t>
            </a:r>
            <a:r>
              <a:rPr lang="ru-RU" sz="1400" dirty="0"/>
              <a:t> социальные выплаты педагогическим работникам</a:t>
            </a:r>
          </a:p>
          <a:p>
            <a:r>
              <a:rPr lang="ru-RU" sz="1400" b="1" dirty="0"/>
              <a:t>0,5</a:t>
            </a:r>
            <a:r>
              <a:rPr lang="ru-RU" sz="1400" dirty="0"/>
              <a:t> мероприятия в рамках «Молодежной политики»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3AD48007-2240-2C0C-95CC-85B65A63A3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9736589"/>
              </p:ext>
            </p:extLst>
          </p:nvPr>
        </p:nvGraphicFramePr>
        <p:xfrm>
          <a:off x="381167" y="442690"/>
          <a:ext cx="4631905" cy="378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37F4DEE8-1569-E639-9BA5-C80760F69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437370"/>
              </p:ext>
            </p:extLst>
          </p:nvPr>
        </p:nvGraphicFramePr>
        <p:xfrm>
          <a:off x="1475656" y="3651870"/>
          <a:ext cx="2196381" cy="3708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11349">
                  <a:extLst>
                    <a:ext uri="{9D8B030D-6E8A-4147-A177-3AD203B41FA5}">
                      <a16:colId xmlns:a16="http://schemas.microsoft.com/office/drawing/2014/main" xmlns="" val="514037231"/>
                    </a:ext>
                  </a:extLst>
                </a:gridCol>
                <a:gridCol w="693258">
                  <a:extLst>
                    <a:ext uri="{9D8B030D-6E8A-4147-A177-3AD203B41FA5}">
                      <a16:colId xmlns:a16="http://schemas.microsoft.com/office/drawing/2014/main" xmlns="" val="2521793995"/>
                    </a:ext>
                  </a:extLst>
                </a:gridCol>
                <a:gridCol w="691774">
                  <a:extLst>
                    <a:ext uri="{9D8B030D-6E8A-4147-A177-3AD203B41FA5}">
                      <a16:colId xmlns:a16="http://schemas.microsoft.com/office/drawing/2014/main" xmlns="" val="742200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  <a:p>
                      <a:pPr marL="171450" indent="-17145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25 286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Культура</a:t>
                      </a:r>
                    </a:p>
                    <a:p>
                      <a:pPr marL="171450" indent="-17145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3 620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Спорт</a:t>
                      </a:r>
                    </a:p>
                    <a:p>
                      <a:pPr marL="171450" indent="-17145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1 438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6906868"/>
                  </a:ext>
                </a:extLst>
              </a:tr>
            </a:tbl>
          </a:graphicData>
        </a:graphic>
      </p:graphicFrame>
      <p:graphicFrame>
        <p:nvGraphicFramePr>
          <p:cNvPr id="15" name="Объект 10">
            <a:extLst>
              <a:ext uri="{FF2B5EF4-FFF2-40B4-BE49-F238E27FC236}">
                <a16:creationId xmlns:a16="http://schemas.microsoft.com/office/drawing/2014/main" xmlns="" id="{1CC24AD3-146B-465A-B9F3-F63C133FB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2462712"/>
              </p:ext>
            </p:extLst>
          </p:nvPr>
        </p:nvGraphicFramePr>
        <p:xfrm>
          <a:off x="3995936" y="429037"/>
          <a:ext cx="4631905" cy="378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4DA013DA-E39C-5BB1-6E61-B2AD28A29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9667912"/>
              </p:ext>
            </p:extLst>
          </p:nvPr>
        </p:nvGraphicFramePr>
        <p:xfrm>
          <a:off x="5076056" y="3633393"/>
          <a:ext cx="2592288" cy="3708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5140372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2179399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742200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  <a:p>
                      <a:pPr marL="171450" indent="-1714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273,9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Культура</a:t>
                      </a:r>
                    </a:p>
                    <a:p>
                      <a:pPr marL="171450" indent="-1714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38,4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Спорт</a:t>
                      </a:r>
                    </a:p>
                    <a:p>
                      <a:pPr marL="171450" indent="-1714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16,8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6906868"/>
                  </a:ext>
                </a:extLst>
              </a:tr>
            </a:tbl>
          </a:graphicData>
        </a:graphic>
      </p:graphicFrame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EE15F5B-D922-CAFA-415C-ED3DE7E90B4C}"/>
              </a:ext>
            </a:extLst>
          </p:cNvPr>
          <p:cNvSpPr/>
          <p:nvPr/>
        </p:nvSpPr>
        <p:spPr>
          <a:xfrm>
            <a:off x="2249810" y="2938618"/>
            <a:ext cx="648072" cy="34471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+24,5 %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2A7B6A4-27A5-2943-DED9-D60E345FB6B4}"/>
              </a:ext>
            </a:extLst>
          </p:cNvPr>
          <p:cNvSpPr/>
          <p:nvPr/>
        </p:nvSpPr>
        <p:spPr>
          <a:xfrm>
            <a:off x="3067233" y="3083801"/>
            <a:ext cx="594056" cy="3725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+17,6%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9F1AA9D-EB70-BEC8-5DDF-D8C69128C92F}"/>
              </a:ext>
            </a:extLst>
          </p:cNvPr>
          <p:cNvSpPr/>
          <p:nvPr/>
        </p:nvSpPr>
        <p:spPr>
          <a:xfrm>
            <a:off x="1475656" y="1784187"/>
            <a:ext cx="631552" cy="2655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+21,5%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BA6DA602-2A04-21BE-8407-08F4D6929D58}"/>
              </a:ext>
            </a:extLst>
          </p:cNvPr>
          <p:cNvSpPr/>
          <p:nvPr/>
        </p:nvSpPr>
        <p:spPr>
          <a:xfrm>
            <a:off x="5850210" y="2832670"/>
            <a:ext cx="648072" cy="34471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+14,3 </a:t>
            </a:r>
            <a:r>
              <a:rPr lang="ru-RU" sz="1000" b="1" dirty="0">
                <a:solidFill>
                  <a:srgbClr val="002060"/>
                </a:solidFill>
              </a:rPr>
              <a:t>%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FB20300-CD7C-37AF-677E-78F588BE7DB7}"/>
              </a:ext>
            </a:extLst>
          </p:cNvPr>
          <p:cNvSpPr/>
          <p:nvPr/>
        </p:nvSpPr>
        <p:spPr>
          <a:xfrm>
            <a:off x="6667633" y="2977853"/>
            <a:ext cx="594056" cy="3725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+</a:t>
            </a:r>
            <a:r>
              <a:rPr lang="ru-RU" sz="1000" b="1" dirty="0" smtClean="0">
                <a:solidFill>
                  <a:srgbClr val="002060"/>
                </a:solidFill>
              </a:rPr>
              <a:t>17,9%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583F9E4-4BB3-3D31-AEE1-4E5B45123CC8}"/>
              </a:ext>
            </a:extLst>
          </p:cNvPr>
          <p:cNvSpPr/>
          <p:nvPr/>
        </p:nvSpPr>
        <p:spPr>
          <a:xfrm>
            <a:off x="5076056" y="1678239"/>
            <a:ext cx="631552" cy="2655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+18,1%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F04BAB-3E8F-D6A8-AEDA-2966FA9FA9F4}"/>
              </a:ext>
            </a:extLst>
          </p:cNvPr>
          <p:cNvSpPr txBox="1"/>
          <p:nvPr/>
        </p:nvSpPr>
        <p:spPr>
          <a:xfrm>
            <a:off x="395536" y="4031325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                             Всего рост </a:t>
            </a:r>
            <a:r>
              <a:rPr lang="ru-RU" sz="1050" dirty="0" smtClean="0"/>
              <a:t> -21,7%  к </a:t>
            </a:r>
            <a:r>
              <a:rPr lang="ru-RU" sz="1050" dirty="0"/>
              <a:t>2023г.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25226BD-C7C7-BCDD-3F07-DF0F2486C3EA}"/>
              </a:ext>
            </a:extLst>
          </p:cNvPr>
          <p:cNvSpPr txBox="1"/>
          <p:nvPr/>
        </p:nvSpPr>
        <p:spPr>
          <a:xfrm>
            <a:off x="3993346" y="405863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                                 Всего рост </a:t>
            </a:r>
            <a:r>
              <a:rPr lang="ru-RU" sz="1050" dirty="0" smtClean="0"/>
              <a:t>– 18% к </a:t>
            </a:r>
            <a:r>
              <a:rPr lang="ru-RU" sz="1050" dirty="0"/>
              <a:t>2023г.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0"/>
            <a:ext cx="777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Расходы на оплату труда работников бюджетной сферы за 2024г.</a:t>
            </a:r>
            <a:endParaRPr lang="ru-RU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16"/>
            <a:ext cx="9192797" cy="73818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494103"/>
              </p:ext>
            </p:extLst>
          </p:nvPr>
        </p:nvGraphicFramePr>
        <p:xfrm>
          <a:off x="519716" y="881432"/>
          <a:ext cx="8084732" cy="274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7182"/>
                <a:gridCol w="74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062">
                  <a:extLst>
                    <a:ext uri="{9D8B030D-6E8A-4147-A177-3AD203B41FA5}">
                      <a16:colId xmlns:a16="http://schemas.microsoft.com/office/drawing/2014/main" xmlns="" val="3451515786"/>
                    </a:ext>
                  </a:extLst>
                </a:gridCol>
                <a:gridCol w="849721">
                  <a:extLst>
                    <a:ext uri="{9D8B030D-6E8A-4147-A177-3AD203B41FA5}">
                      <a16:colId xmlns:a16="http://schemas.microsoft.com/office/drawing/2014/main" xmlns="" val="26313477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327231369"/>
                    </a:ext>
                  </a:extLst>
                </a:gridCol>
              </a:tblGrid>
              <a:tr h="6287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Категории работников, поименованных в</a:t>
                      </a:r>
                      <a:r>
                        <a:rPr lang="ru-RU" sz="1200" baseline="0" dirty="0"/>
                        <a:t> указах Президента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Целевой</a:t>
                      </a:r>
                      <a:r>
                        <a:rPr lang="ru-RU" sz="1200" baseline="0" dirty="0" smtClean="0"/>
                        <a:t> показатель 2024 г.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Средняя заработная плата по области,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Рост 2024 г. к 2023 г.,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Средняя заработная плата по ЗАТО г. Радужный,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Рост 2024 г. к 2023 г.,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Педагоги дошкольных 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49 605,0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41 258,8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52 237,7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40 968,0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52 092,0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Педагоги общеобразовательных 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50 154,0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42 316,8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53 085,2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45 340,0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58 483,0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Педагоги дополнительного образования детей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51 608,0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45 585,1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55 900,7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42 805,0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54 036,0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Работники культуры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50 154,0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/>
                        <a:t>40 947,8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51 </a:t>
                      </a:r>
                      <a:r>
                        <a:rPr lang="ru-RU" sz="1400" u="none" strike="noStrike" dirty="0" smtClean="0"/>
                        <a:t>682,0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Shonar Bangla" pitchFamily="34" charset="0"/>
                        </a:rPr>
                        <a:t>39 741,9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Shonar Bangl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Shonar Bangla" pitchFamily="34" charset="0"/>
                        </a:rPr>
                        <a:t>55 191,0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Shonar Bangl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Shonar Bangla" pitchFamily="34" charset="0"/>
                        </a:rPr>
                        <a:t>138,8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Shonar Bangla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371950"/>
            <a:ext cx="8583927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всем категориям персонала обеспечено выполнение установленных целевых показателей уровня средней заработной платы за 2024 год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11170" y="194072"/>
            <a:ext cx="357208" cy="214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39752" y="78678"/>
            <a:ext cx="428625" cy="321469"/>
            <a:chOff x="755576" y="4149080"/>
            <a:chExt cx="428604" cy="428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55576" y="4149080"/>
              <a:ext cx="285752" cy="285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26990" y="4291948"/>
              <a:ext cx="357190" cy="285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sp>
        <p:nvSpPr>
          <p:cNvPr id="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870" y="-76113"/>
            <a:ext cx="6731256" cy="738188"/>
          </a:xfrm>
        </p:spPr>
        <p:txBody>
          <a:bodyPr anchor="ctr">
            <a:noAutofit/>
          </a:bodyPr>
          <a:lstStyle/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Исполнение</a:t>
            </a: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указов Президента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Российской Федерации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b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заработной плате в 20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 году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5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5526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показатели организации дошкольного образования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территории ЗАТО г. Радужный Владимирской области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0248225"/>
              </p:ext>
            </p:extLst>
          </p:nvPr>
        </p:nvGraphicFramePr>
        <p:xfrm>
          <a:off x="251520" y="699542"/>
          <a:ext cx="871296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9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дошкольных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педагогических работников,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воспитанников,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742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воспитанников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на 1 педагогического работника,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бюджета, тыс.руб.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117 574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134 941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Средний расход на воспитанника в год,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9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40,968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52,092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 дошкольных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образовательных учреждений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Владимирской области,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41,259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52,238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показатели организации общего образования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территории ЗАТО г. Радужный Владимирской области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7309925"/>
              </p:ext>
            </p:extLst>
          </p:nvPr>
        </p:nvGraphicFramePr>
        <p:xfrm>
          <a:off x="251520" y="699542"/>
          <a:ext cx="8712969" cy="426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0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23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образовательных организаций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2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5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на 1 педагогического работника,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148 808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151 938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193 481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Средний расход на обучающегося в год,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 (без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классного руководства)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39,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58,483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15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 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общего образования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Владимирской области (без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классного руководства)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37,971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42,317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53,085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0800351"/>
              </p:ext>
            </p:extLst>
          </p:nvPr>
        </p:nvGraphicFramePr>
        <p:xfrm>
          <a:off x="179512" y="692340"/>
          <a:ext cx="8712967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5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образовательных организаций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5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педагогических работников,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50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на 1 педагогического работника,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3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57 573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62 066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59 075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Средний расход на обучающегося в год,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38,19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42,805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54,036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8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 учреждений дополнительного образования детей Владимирской области,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38,446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45,585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15250" y="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627534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показатели организации дополнительного образования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территории ЗАТО г. Радужный Владимирской области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771550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показатели организации отдыха детей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территории ЗАТО г. Радужный Владимирской области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0480931"/>
              </p:ext>
            </p:extLst>
          </p:nvPr>
        </p:nvGraphicFramePr>
        <p:xfrm>
          <a:off x="107504" y="843558"/>
          <a:ext cx="8892479" cy="388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19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и оздоровления детей в лагерях с дневным пребыванием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 млн. рублей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1 183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 млн. руб.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1 266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3,8 млн. руб.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1 148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641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санаторно-курортного лечения для часто болеющих детей и семей, нуждающихся в особой заботе государства в санаториях «Мать и дитя» (приобретение путевок)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 млн. рублей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ребенка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 млн. рублей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ребенка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20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для детей и подростков в загородном оздоровительном лагере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9,6 млн.рублей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7,9 млн.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</a:t>
                      </a:r>
                    </a:p>
                    <a:p>
                      <a:pPr algn="ctr"/>
                      <a:endParaRPr lang="ru-RU" sz="16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 человек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7,4 млн.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</a:t>
                      </a:r>
                    </a:p>
                    <a:p>
                      <a:pPr algn="ctr"/>
                      <a:endParaRPr lang="ru-RU" sz="16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 человек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25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11,9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11,2 млн.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1521" y="4807069"/>
            <a:ext cx="4176464" cy="3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998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449252" algn="l"/>
                <a:tab pos="898502" algn="l"/>
                <a:tab pos="1347755" algn="l"/>
                <a:tab pos="1797005" algn="l"/>
                <a:tab pos="2246257" algn="l"/>
                <a:tab pos="2695508" algn="l"/>
                <a:tab pos="3144760" algn="l"/>
                <a:tab pos="3594011" algn="l"/>
                <a:tab pos="4043262" algn="l"/>
                <a:tab pos="4492513" algn="l"/>
                <a:tab pos="4941764" algn="l"/>
                <a:tab pos="5391015" algn="l"/>
                <a:tab pos="5840267" algn="l"/>
                <a:tab pos="6289518" algn="l"/>
                <a:tab pos="6738770" algn="l"/>
                <a:tab pos="7188020" algn="l"/>
              </a:tabLst>
              <a:defRPr/>
            </a:pPr>
            <a:endParaRPr lang="ru-RU" altLang="ru-RU" sz="2800" b="1" dirty="0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39755" y="86919"/>
            <a:ext cx="428625" cy="321469"/>
            <a:chOff x="755576" y="4149080"/>
            <a:chExt cx="428604" cy="42859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55576" y="4149080"/>
              <a:ext cx="285752" cy="285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26990" y="4291948"/>
              <a:ext cx="357190" cy="285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2326341" y="86222"/>
            <a:ext cx="6196255" cy="7382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Основные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итоги исполнения бюджета ЗАТО г. Радужный Владимирской области за 202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год,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млн. рублей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98757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9992" y="98757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323528" y="1131590"/>
          <a:ext cx="41044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Стрелка вправо 30"/>
          <p:cNvSpPr/>
          <p:nvPr/>
        </p:nvSpPr>
        <p:spPr>
          <a:xfrm rot="20556030">
            <a:off x="1259632" y="1635646"/>
            <a:ext cx="1008112" cy="576064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</a:t>
            </a:r>
            <a:r>
              <a:rPr lang="en-US" dirty="0"/>
              <a:t>4</a:t>
            </a:r>
            <a:r>
              <a:rPr lang="ru-RU" dirty="0"/>
              <a:t>%</a:t>
            </a: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4499992" y="1131590"/>
          <a:ext cx="41044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424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по разделу «</a:t>
            </a: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Культура, кинематография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2024 год</a:t>
            </a: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64,7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387681800"/>
              </p:ext>
            </p:extLst>
          </p:nvPr>
        </p:nvGraphicFramePr>
        <p:xfrm>
          <a:off x="1115616" y="539750"/>
          <a:ext cx="69364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5304" y="44439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Всего расходов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416" y="437195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Муниципальные услуги в сфере культуры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9600" y="442479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Укрепление МТБ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728" y="442479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Городские мероприятия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1888" y="444395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МКУ </a:t>
            </a:r>
            <a:r>
              <a:rPr lang="ru-RU" sz="1400" dirty="0" err="1"/>
              <a:t>ККиС</a:t>
            </a:r>
            <a:endParaRPr lang="ru-RU" sz="1400" dirty="0"/>
          </a:p>
        </p:txBody>
      </p:sp>
      <p:sp>
        <p:nvSpPr>
          <p:cNvPr id="17" name="Стрелка вправо 16"/>
          <p:cNvSpPr/>
          <p:nvPr/>
        </p:nvSpPr>
        <p:spPr>
          <a:xfrm rot="20556030">
            <a:off x="1452404" y="950846"/>
            <a:ext cx="910687" cy="361764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+14,9%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0556030">
            <a:off x="2733047" y="2051564"/>
            <a:ext cx="910687" cy="361764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+20,1%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412947">
            <a:off x="4102291" y="3314676"/>
            <a:ext cx="910687" cy="36176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-22,6%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308910">
            <a:off x="5542713" y="3520096"/>
            <a:ext cx="910687" cy="36176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+51,8%</a:t>
            </a:r>
          </a:p>
        </p:txBody>
      </p:sp>
      <p:sp>
        <p:nvSpPr>
          <p:cNvPr id="21" name="Стрелка вправо 20"/>
          <p:cNvSpPr/>
          <p:nvPr/>
        </p:nvSpPr>
        <p:spPr>
          <a:xfrm rot="20556030">
            <a:off x="6693487" y="3059675"/>
            <a:ext cx="910687" cy="361764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+22,3%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0800351"/>
              </p:ext>
            </p:extLst>
          </p:nvPr>
        </p:nvGraphicFramePr>
        <p:xfrm>
          <a:off x="755576" y="987574"/>
          <a:ext cx="770485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65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бюджетных учреждений культуры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50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работников культуры,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5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клубных формирований,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книговыдач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(библиотека),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3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массовых городских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бюджета,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культурных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работников, тыс.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 учреждений дополнительного образования детей Владимирской области,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39,742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40,948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55,191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51,682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15250" y="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92480" cy="627534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культуре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территории ЗАТО г. Радужный Владимирской области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4788024" y="915566"/>
            <a:ext cx="3744416" cy="3744416"/>
            <a:chOff x="4788024" y="1203598"/>
            <a:chExt cx="3744416" cy="374441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788024" y="1203598"/>
              <a:ext cx="3744416" cy="37444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2040" y="1275606"/>
              <a:ext cx="2448272" cy="3385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Полномочия субъекта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33380" y="1275606"/>
              <a:ext cx="947962" cy="3385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58,7%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22988" y="1686168"/>
              <a:ext cx="2457324" cy="8925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Поддержка детей-сирот: содержание ребенка в семье опекуна, приобретение жилых помещений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77869" y="1752790"/>
              <a:ext cx="957014" cy="6924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19,0 </a:t>
              </a:r>
              <a:r>
                <a:rPr lang="ru-RU" sz="1300" dirty="0" err="1">
                  <a:solidFill>
                    <a:schemeClr val="bg1"/>
                  </a:solidFill>
                </a:rPr>
                <a:t>млн.руб</a:t>
              </a:r>
              <a:r>
                <a:rPr lang="ru-RU" sz="1300" dirty="0">
                  <a:solidFill>
                    <a:schemeClr val="bg1"/>
                  </a:solidFill>
                </a:rPr>
                <a:t>.</a:t>
              </a:r>
            </a:p>
            <a:p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41092" y="2685645"/>
              <a:ext cx="2439220" cy="4924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Компенсация родительской платы в ДОУ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33380" y="2680657"/>
              <a:ext cx="927052" cy="4924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5,2 </a:t>
              </a:r>
              <a:r>
                <a:rPr lang="ru-RU" sz="1300" dirty="0" err="1">
                  <a:solidFill>
                    <a:schemeClr val="bg1"/>
                  </a:solidFill>
                </a:rPr>
                <a:t>млн.руб</a:t>
              </a:r>
              <a:r>
                <a:rPr lang="ru-RU" sz="13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32040" y="3274277"/>
              <a:ext cx="2439220" cy="4924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Отдел опеки и попечительства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33380" y="3274277"/>
              <a:ext cx="927052" cy="4924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1,9 млн.руб.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22988" y="3899805"/>
              <a:ext cx="2430168" cy="4924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Поддержка детей-инвалидов</a:t>
              </a:r>
            </a:p>
            <a:p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33380" y="3902881"/>
              <a:ext cx="899896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0,2 млн.руб</a:t>
              </a:r>
              <a:r>
                <a:rPr lang="ru-RU" sz="14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по разделу «</a:t>
            </a: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Социальная политика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2024 год 44,8млн. рублей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159CAEA-86B2-6B9F-B957-8DAEEBCBB3E4}"/>
              </a:ext>
            </a:extLst>
          </p:cNvPr>
          <p:cNvGrpSpPr/>
          <p:nvPr/>
        </p:nvGrpSpPr>
        <p:grpSpPr>
          <a:xfrm>
            <a:off x="679326" y="903015"/>
            <a:ext cx="3744416" cy="3744416"/>
            <a:chOff x="4788024" y="1203598"/>
            <a:chExt cx="3744416" cy="374441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7A2CB6FE-F750-3B2F-6932-AE3C1A9A42D4}"/>
                </a:ext>
              </a:extLst>
            </p:cNvPr>
            <p:cNvSpPr/>
            <p:nvPr/>
          </p:nvSpPr>
          <p:spPr>
            <a:xfrm>
              <a:off x="4788024" y="1203598"/>
              <a:ext cx="3744416" cy="37444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9D34C4-BD69-3EDA-567A-6391424E2A1A}"/>
                </a:ext>
              </a:extLst>
            </p:cNvPr>
            <p:cNvSpPr txBox="1"/>
            <p:nvPr/>
          </p:nvSpPr>
          <p:spPr>
            <a:xfrm>
              <a:off x="4932040" y="1275606"/>
              <a:ext cx="2536622" cy="3385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Полномочия МО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7086045-68D8-79FE-C721-BFEB1361121B}"/>
                </a:ext>
              </a:extLst>
            </p:cNvPr>
            <p:cNvSpPr txBox="1"/>
            <p:nvPr/>
          </p:nvSpPr>
          <p:spPr>
            <a:xfrm>
              <a:off x="7557283" y="1275606"/>
              <a:ext cx="911457" cy="3385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41,3 %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7F60018-8386-65C2-D19F-295420109F1C}"/>
                </a:ext>
              </a:extLst>
            </p:cNvPr>
            <p:cNvSpPr txBox="1"/>
            <p:nvPr/>
          </p:nvSpPr>
          <p:spPr>
            <a:xfrm>
              <a:off x="4932039" y="1669181"/>
              <a:ext cx="2536626" cy="692497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Проездные билеты для студентов, пенсионеров и детей из многодетных семей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B1B3E65-5952-0824-AF1E-E4738B5B572D}"/>
                </a:ext>
              </a:extLst>
            </p:cNvPr>
            <p:cNvSpPr txBox="1"/>
            <p:nvPr/>
          </p:nvSpPr>
          <p:spPr>
            <a:xfrm>
              <a:off x="7548979" y="1661487"/>
              <a:ext cx="919761" cy="707886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5,9 </a:t>
              </a:r>
              <a:r>
                <a:rPr lang="ru-RU" sz="1300" dirty="0" err="1">
                  <a:solidFill>
                    <a:schemeClr val="bg1"/>
                  </a:solidFill>
                </a:rPr>
                <a:t>млн.руб</a:t>
              </a:r>
              <a:r>
                <a:rPr lang="ru-RU" sz="1300" dirty="0">
                  <a:solidFill>
                    <a:schemeClr val="bg1"/>
                  </a:solidFill>
                </a:rPr>
                <a:t>.</a:t>
              </a:r>
            </a:p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B88A7ED-C0AC-47A0-5B2F-DCAC7B3BA92F}"/>
                </a:ext>
              </a:extLst>
            </p:cNvPr>
            <p:cNvSpPr txBox="1"/>
            <p:nvPr/>
          </p:nvSpPr>
          <p:spPr>
            <a:xfrm>
              <a:off x="4932038" y="2430056"/>
              <a:ext cx="2536625" cy="892552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Жилищные субсидии: многодетным семьям, молодым семьям, работникам учреждений бюджетной сферы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788CCD4-BC21-8238-4B0B-4B8DF0A1D537}"/>
                </a:ext>
              </a:extLst>
            </p:cNvPr>
            <p:cNvSpPr txBox="1"/>
            <p:nvPr/>
          </p:nvSpPr>
          <p:spPr>
            <a:xfrm>
              <a:off x="7557283" y="2436575"/>
              <a:ext cx="926634" cy="938719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8,7 </a:t>
              </a:r>
            </a:p>
            <a:p>
              <a:pPr algn="ctr"/>
              <a:r>
                <a:rPr lang="ru-RU" sz="1300" dirty="0" err="1">
                  <a:solidFill>
                    <a:schemeClr val="bg1"/>
                  </a:solidFill>
                </a:rPr>
                <a:t>млн.руб</a:t>
              </a:r>
              <a:r>
                <a:rPr lang="ru-RU" sz="1400" dirty="0">
                  <a:solidFill>
                    <a:schemeClr val="bg1"/>
                  </a:solidFill>
                </a:rPr>
                <a:t>.</a:t>
              </a:r>
            </a:p>
            <a:p>
              <a:endParaRPr lang="ru-RU" sz="1400" dirty="0">
                <a:solidFill>
                  <a:schemeClr val="bg1"/>
                </a:solidFill>
              </a:endParaRPr>
            </a:p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CF6DA36-215B-358D-11F2-88174ED64D0E}"/>
                </a:ext>
              </a:extLst>
            </p:cNvPr>
            <p:cNvSpPr txBox="1"/>
            <p:nvPr/>
          </p:nvSpPr>
          <p:spPr>
            <a:xfrm>
              <a:off x="4932038" y="3375294"/>
              <a:ext cx="2536625" cy="492443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Пенсии за выслугу лет муниципальным служащим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1782C6D-0657-B6A7-7162-A47CEFEF973A}"/>
                </a:ext>
              </a:extLst>
            </p:cNvPr>
            <p:cNvSpPr txBox="1"/>
            <p:nvPr/>
          </p:nvSpPr>
          <p:spPr>
            <a:xfrm>
              <a:off x="7557284" y="3422989"/>
              <a:ext cx="926634" cy="492443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3,7 млн.руб.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4A40AC2-7078-4155-1A27-9EA8CB219475}"/>
                </a:ext>
              </a:extLst>
            </p:cNvPr>
            <p:cNvSpPr txBox="1"/>
            <p:nvPr/>
          </p:nvSpPr>
          <p:spPr>
            <a:xfrm>
              <a:off x="4932039" y="3930822"/>
              <a:ext cx="2536623" cy="892552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Доступная среда для людей с ограниченными возможностями (оснащение пандусами по заявлениям граждан)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8002D28-9403-02DB-59CF-964725F7565F}"/>
                </a:ext>
              </a:extLst>
            </p:cNvPr>
            <p:cNvSpPr txBox="1"/>
            <p:nvPr/>
          </p:nvSpPr>
          <p:spPr>
            <a:xfrm>
              <a:off x="7557283" y="3963127"/>
              <a:ext cx="926634" cy="800219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bg1"/>
                  </a:solidFill>
                </a:rPr>
                <a:t>0,2 </a:t>
              </a:r>
              <a:r>
                <a:rPr lang="ru-RU" sz="1300" dirty="0" err="1">
                  <a:solidFill>
                    <a:schemeClr val="bg1"/>
                  </a:solidFill>
                </a:rPr>
                <a:t>млн.руб</a:t>
              </a:r>
              <a:r>
                <a:rPr lang="ru-RU" sz="13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endParaRPr lang="ru-RU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по разделу «</a:t>
            </a:r>
            <a:r>
              <a:rPr lang="ru-RU" sz="2200" b="1" noProof="0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Физическая культура и спорт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2024 год 7,0 млн. рублей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76456" y="-20538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495997553"/>
              </p:ext>
            </p:extLst>
          </p:nvPr>
        </p:nvGraphicFramePr>
        <p:xfrm>
          <a:off x="1115616" y="539750"/>
          <a:ext cx="69364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74801" y="443299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Всего расходов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9600" y="442479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Массовый  спорт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9840" y="4477686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Спорт высших достижений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556030">
            <a:off x="1580918" y="683412"/>
            <a:ext cx="910687" cy="361764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+37%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377468">
            <a:off x="4245214" y="3131684"/>
            <a:ext cx="910687" cy="36176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-61,5%</a:t>
            </a:r>
          </a:p>
        </p:txBody>
      </p:sp>
    </p:spTree>
    <p:extLst>
      <p:ext uri="{BB962C8B-B14F-4D97-AF65-F5344CB8AC3E}">
        <p14:creationId xmlns:p14="http://schemas.microsoft.com/office/powerpoint/2010/main" xmlns="" val="3537064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7091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самоуправления, млн. рублей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6606398"/>
              </p:ext>
            </p:extLst>
          </p:nvPr>
        </p:nvGraphicFramePr>
        <p:xfrm>
          <a:off x="395536" y="843558"/>
          <a:ext cx="87484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72200" y="1203598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Норматив  формирования расходов на ОМСУ в общем объеме расходов бюджета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4,32%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04696">
            <a:off x="2222401" y="13444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+10%</a:t>
            </a:r>
          </a:p>
        </p:txBody>
      </p:sp>
      <p:sp>
        <p:nvSpPr>
          <p:cNvPr id="10" name="TextBox 9"/>
          <p:cNvSpPr txBox="1"/>
          <p:nvPr/>
        </p:nvSpPr>
        <p:spPr>
          <a:xfrm rot="20952614">
            <a:off x="4166618" y="112845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+5%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562790" y="1532088"/>
            <a:ext cx="3179618" cy="1092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4 муниципальным образованиям платежи 2024 года </a:t>
            </a:r>
            <a:br>
              <a:rPr lang="ru-RU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бюджетным кредитам перенесены на 2027 год в сумме 151,6 млн. рублей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782" y="-28641"/>
            <a:ext cx="9222524" cy="11293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131" y="237451"/>
            <a:ext cx="644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Муниципальный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долг местных бюджетов Владимирской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области на 1 января 2025 года, млн. рублей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0131" y="1849427"/>
            <a:ext cx="77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- 16 %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rot="634993">
            <a:off x="1968004" y="1380264"/>
            <a:ext cx="2320909" cy="641386"/>
          </a:xfrm>
          <a:prstGeom prst="curvedDownArrow">
            <a:avLst>
              <a:gd name="adj1" fmla="val 15686"/>
              <a:gd name="adj2" fmla="val 49719"/>
              <a:gd name="adj3" fmla="val 40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62790" y="3357916"/>
            <a:ext cx="3179618" cy="7222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муниципальных образований не имеют муниципального долга из 127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67745" y="1969412"/>
            <a:ext cx="1199125" cy="259916"/>
          </a:xfrm>
          <a:prstGeom prst="roundRect">
            <a:avLst/>
          </a:prstGeom>
          <a:solidFill>
            <a:srgbClr val="1D6295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2570,6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2893" y="2330711"/>
            <a:ext cx="1199125" cy="302923"/>
          </a:xfrm>
          <a:prstGeom prst="roundRect">
            <a:avLst/>
          </a:prstGeom>
          <a:solidFill>
            <a:srgbClr val="75B6E5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2159,7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0853" y="3584704"/>
            <a:ext cx="1199125" cy="7777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кредиты банков </a:t>
            </a:r>
          </a:p>
          <a:p>
            <a:pPr algn="ctr"/>
            <a:r>
              <a:rPr lang="ru-RU" sz="101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млн. руб.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42893" y="3674629"/>
            <a:ext cx="1199125" cy="7777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кредиты банков </a:t>
            </a:r>
          </a:p>
          <a:p>
            <a:pPr algn="ctr"/>
            <a:r>
              <a:rPr lang="ru-RU" sz="101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млн. руб.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адресной инвестиционной программы развития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ЗАТО г. Радужный Владимирской области в 2024 году,  в млн. рублей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722451549"/>
              </p:ext>
            </p:extLst>
          </p:nvPr>
        </p:nvGraphicFramePr>
        <p:xfrm>
          <a:off x="323528" y="843558"/>
          <a:ext cx="3840088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вал 11"/>
          <p:cNvSpPr/>
          <p:nvPr/>
        </p:nvSpPr>
        <p:spPr>
          <a:xfrm>
            <a:off x="1691680" y="2427734"/>
            <a:ext cx="1008112" cy="648072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182,9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39902"/>
            <a:ext cx="161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Федеральный бюджет</a:t>
            </a:r>
          </a:p>
          <a:p>
            <a:pPr algn="ctr"/>
            <a:r>
              <a:rPr lang="ru-RU" sz="1600" dirty="0"/>
              <a:t>152,8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120359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Областной бюджет</a:t>
            </a:r>
          </a:p>
          <a:p>
            <a:pPr algn="ctr"/>
            <a:r>
              <a:rPr lang="ru-RU" sz="1600" dirty="0"/>
              <a:t>20,4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699542"/>
            <a:ext cx="1887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Местный бюджет</a:t>
            </a:r>
          </a:p>
          <a:p>
            <a:pPr algn="ctr"/>
            <a:r>
              <a:rPr lang="ru-RU" sz="1600" dirty="0"/>
              <a:t>9,7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843558"/>
            <a:ext cx="345638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Приобретение жилых помещений для граждан, нуждающихся в улучшении жилищных условий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746237"/>
            <a:ext cx="34563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Строительство станции водоподготовки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427734"/>
            <a:ext cx="34563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Приобретение жилых помещений детям-сиротам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2400" y="843558"/>
            <a:ext cx="79208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600" dirty="0"/>
              <a:t>12,2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172400" y="1744725"/>
            <a:ext cx="79208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600" dirty="0" smtClean="0"/>
              <a:t>164,1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2427734"/>
            <a:ext cx="79208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1600" dirty="0"/>
              <a:t>6,7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Реализация мероприятий национальных проектов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2024 году, в млн. рублей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93990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Федеральный бюджет </a:t>
            </a:r>
            <a:r>
              <a:rPr lang="ru-RU" sz="1400" dirty="0" smtClean="0"/>
              <a:t>157,2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22793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Областной бюджет </a:t>
            </a:r>
            <a:r>
              <a:rPr lang="ru-RU" sz="1400" dirty="0" smtClean="0"/>
              <a:t>10,8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451596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Местный бюджет </a:t>
            </a:r>
            <a:r>
              <a:rPr lang="ru-RU" sz="1400" dirty="0" smtClean="0"/>
              <a:t>14,36</a:t>
            </a:r>
          </a:p>
          <a:p>
            <a:endParaRPr lang="ru-RU" sz="14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-252536" y="627534"/>
            <a:ext cx="4032448" cy="3240360"/>
            <a:chOff x="251520" y="627534"/>
            <a:chExt cx="4032448" cy="3600400"/>
          </a:xfrm>
        </p:grpSpPr>
        <p:graphicFrame>
          <p:nvGraphicFramePr>
            <p:cNvPr id="15" name="Диаграмма 14"/>
            <p:cNvGraphicFramePr/>
            <p:nvPr>
              <p:extLst>
                <p:ext uri="{D42A27DB-BD31-4B8C-83A1-F6EECF244321}">
                  <p14:modId xmlns:p14="http://schemas.microsoft.com/office/powerpoint/2010/main" xmlns="" val="3873583777"/>
                </p:ext>
              </p:extLst>
            </p:nvPr>
          </p:nvGraphicFramePr>
          <p:xfrm>
            <a:off x="251520" y="627534"/>
            <a:ext cx="4032448" cy="36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Овал 16"/>
            <p:cNvSpPr/>
            <p:nvPr/>
          </p:nvSpPr>
          <p:spPr>
            <a:xfrm>
              <a:off x="1763688" y="1923678"/>
              <a:ext cx="1008112" cy="100811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r>
                <a:rPr lang="ru-RU" sz="1400" dirty="0" smtClean="0"/>
                <a:t>182,36</a:t>
              </a:r>
              <a:endParaRPr lang="ru-RU" sz="1400" dirty="0"/>
            </a:p>
            <a:p>
              <a:pPr algn="ctr"/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79512" y="4024267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312299"/>
            <a:ext cx="144016" cy="1440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587974"/>
            <a:ext cx="144016" cy="144016"/>
          </a:xfrm>
          <a:prstGeom prst="rect">
            <a:avLst/>
          </a:prstGeom>
          <a:solidFill>
            <a:srgbClr val="00B050"/>
          </a:solidFill>
          <a:ln>
            <a:solidFill>
              <a:srgbClr val="3E9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47864" y="1316802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174,2</a:t>
            </a:r>
            <a:r>
              <a:rPr lang="ru-RU" sz="1600" dirty="0" smtClean="0"/>
              <a:t> </a:t>
            </a:r>
            <a:r>
              <a:rPr lang="ru-RU" sz="1600" dirty="0"/>
              <a:t>- «Жилье и городская среда» (благоустройство трех дворовых территорий многоквартирных домов, строительство станции водоподготовки)</a:t>
            </a:r>
          </a:p>
          <a:p>
            <a:endParaRPr lang="ru-RU" sz="1000" b="1" dirty="0"/>
          </a:p>
          <a:p>
            <a:r>
              <a:rPr lang="ru-RU" sz="1600" b="1" dirty="0" smtClean="0"/>
              <a:t>7,63</a:t>
            </a:r>
            <a:r>
              <a:rPr lang="ru-RU" sz="1600" dirty="0" smtClean="0"/>
              <a:t>- </a:t>
            </a:r>
            <a:r>
              <a:rPr lang="ru-RU" sz="1600" dirty="0"/>
              <a:t>«Безопасные качественные дороги» (ремонт автодорог)</a:t>
            </a:r>
          </a:p>
          <a:p>
            <a:endParaRPr lang="ru-RU" sz="1000" b="1" dirty="0"/>
          </a:p>
          <a:p>
            <a:r>
              <a:rPr lang="ru-RU" sz="1600" b="1" dirty="0" smtClean="0"/>
              <a:t>0,53 </a:t>
            </a:r>
            <a:r>
              <a:rPr lang="ru-RU" sz="1600" dirty="0"/>
              <a:t>-</a:t>
            </a:r>
            <a:r>
              <a:rPr lang="en-US" sz="1600" dirty="0"/>
              <a:t> </a:t>
            </a:r>
            <a:r>
              <a:rPr lang="ru-RU" sz="1600" dirty="0"/>
              <a:t>«Образование» (обеспечение деятельности советников директора по воспитанию и взаимодействию с детскими общественными объединениями)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Пункт временного размещения ЗАТО г. Радужный</a:t>
            </a:r>
            <a:endParaRPr lang="ru-RU" sz="2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873583777"/>
              </p:ext>
            </p:extLst>
          </p:nvPr>
        </p:nvGraphicFramePr>
        <p:xfrm>
          <a:off x="0" y="1059582"/>
          <a:ext cx="5220072" cy="408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вал 8"/>
          <p:cNvSpPr/>
          <p:nvPr/>
        </p:nvSpPr>
        <p:spPr>
          <a:xfrm>
            <a:off x="2123728" y="2571750"/>
            <a:ext cx="1008112" cy="1008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0,9 млн.</a:t>
            </a:r>
          </a:p>
          <a:p>
            <a:pPr algn="ctr"/>
            <a:r>
              <a:rPr lang="ru-RU" dirty="0" smtClean="0"/>
              <a:t>руб.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707654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0,2 млн. руб.</a:t>
            </a:r>
            <a:endParaRPr lang="ru-RU" sz="1050" dirty="0"/>
          </a:p>
        </p:txBody>
      </p:sp>
      <p:cxnSp>
        <p:nvCxnSpPr>
          <p:cNvPr id="20" name="Прямая соединительная линия 19"/>
          <p:cNvCxnSpPr>
            <a:endCxn id="23" idx="2"/>
          </p:cNvCxnSpPr>
          <p:nvPr/>
        </p:nvCxnSpPr>
        <p:spPr>
          <a:xfrm flipH="1" flipV="1">
            <a:off x="1063016" y="1182112"/>
            <a:ext cx="340632" cy="81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843558"/>
            <a:ext cx="2126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Расходы на питание</a:t>
            </a:r>
            <a:endParaRPr lang="ru-RU" sz="1600" dirty="0"/>
          </a:p>
        </p:txBody>
      </p:sp>
      <p:cxnSp>
        <p:nvCxnSpPr>
          <p:cNvPr id="26" name="Прямая соединительная линия 25"/>
          <p:cNvCxnSpPr>
            <a:stCxn id="27" idx="0"/>
          </p:cNvCxnSpPr>
          <p:nvPr/>
        </p:nvCxnSpPr>
        <p:spPr>
          <a:xfrm flipV="1">
            <a:off x="1274259" y="4299942"/>
            <a:ext cx="201397" cy="505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4804946"/>
            <a:ext cx="2548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Расходы на размещение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03848" y="3579862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0,7 млн. </a:t>
            </a:r>
            <a:r>
              <a:rPr lang="ru-RU" sz="1100" dirty="0" err="1" smtClean="0"/>
              <a:t>руб</a:t>
            </a:r>
            <a:endParaRPr lang="ru-RU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499992" y="1707654"/>
            <a:ext cx="46440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 Количество проживающих – 6 человек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 Обслуживающий персонал: администратор, дежурный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 Волонтеры - педагог-воспитатель, психолог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 Расходы в сутки на одного проживающего – 913 руб. на размещение и 415 руб. на питание</a:t>
            </a: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ru-RU" sz="1400" dirty="0" smtClean="0"/>
              <a:t>Запланированные расходы на 2025 г. – 3,0 млн. руб.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676456" y="0"/>
            <a:ext cx="46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12168"/>
            <a:ext cx="9144000" cy="6676206"/>
          </a:xfrm>
          <a:prstGeom prst="rect">
            <a:avLst/>
          </a:prstGeom>
          <a:noFill/>
        </p:spPr>
      </p:pic>
      <p:pic>
        <p:nvPicPr>
          <p:cNvPr id="1026" name="Picture 2" descr="C:\Users\mar6420\Desktop\6000x3000_Bb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88861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1521" y="4807069"/>
            <a:ext cx="4176464" cy="3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998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449252" algn="l"/>
                <a:tab pos="898502" algn="l"/>
                <a:tab pos="1347755" algn="l"/>
                <a:tab pos="1797005" algn="l"/>
                <a:tab pos="2246257" algn="l"/>
                <a:tab pos="2695508" algn="l"/>
                <a:tab pos="3144760" algn="l"/>
                <a:tab pos="3594011" algn="l"/>
                <a:tab pos="4043262" algn="l"/>
                <a:tab pos="4492513" algn="l"/>
                <a:tab pos="4941764" algn="l"/>
                <a:tab pos="5391015" algn="l"/>
                <a:tab pos="5840267" algn="l"/>
                <a:tab pos="6289518" algn="l"/>
                <a:tab pos="6738770" algn="l"/>
                <a:tab pos="7188020" algn="l"/>
              </a:tabLst>
              <a:defRPr/>
            </a:pPr>
            <a:endParaRPr lang="ru-RU" altLang="ru-RU" sz="2800" b="1" dirty="0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4644009" y="4684436"/>
            <a:ext cx="4176464" cy="34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998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449252" algn="l"/>
                <a:tab pos="898502" algn="l"/>
                <a:tab pos="1347755" algn="l"/>
                <a:tab pos="1797005" algn="l"/>
                <a:tab pos="2246257" algn="l"/>
                <a:tab pos="2695508" algn="l"/>
                <a:tab pos="3144760" algn="l"/>
                <a:tab pos="3594011" algn="l"/>
                <a:tab pos="4043262" algn="l"/>
                <a:tab pos="4492513" algn="l"/>
                <a:tab pos="4941764" algn="l"/>
                <a:tab pos="5391015" algn="l"/>
                <a:tab pos="5840267" algn="l"/>
                <a:tab pos="6289518" algn="l"/>
                <a:tab pos="6738770" algn="l"/>
                <a:tab pos="7188020" algn="l"/>
              </a:tabLst>
              <a:defRPr/>
            </a:pPr>
            <a:endParaRPr lang="ru-RU" altLang="ru-RU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782" y="-28641"/>
            <a:ext cx="9222524" cy="9602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39752" y="35614"/>
            <a:ext cx="644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консолидированного бюджета Владимирской области на 2025 год, в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77588973"/>
              </p:ext>
            </p:extLst>
          </p:nvPr>
        </p:nvGraphicFramePr>
        <p:xfrm>
          <a:off x="1" y="915566"/>
          <a:ext cx="2627783" cy="416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877399408"/>
              </p:ext>
            </p:extLst>
          </p:nvPr>
        </p:nvGraphicFramePr>
        <p:xfrm>
          <a:off x="2339752" y="2139702"/>
          <a:ext cx="3168352" cy="300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59632" y="3507854"/>
            <a:ext cx="124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15% к налоговым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неналоговым доходам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3651870"/>
            <a:ext cx="124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6,7% к налоговым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неналоговым доходам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3363838"/>
            <a:ext cx="623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1 827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776" y="915566"/>
            <a:ext cx="29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+mj-lt"/>
                <a:cs typeface="Times New Roman" panose="02020603050405020304" pitchFamily="18" charset="0"/>
              </a:rPr>
              <a:t>Местные</a:t>
            </a:r>
            <a:r>
              <a:rPr lang="ru-RU" sz="1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+mj-lt"/>
                <a:cs typeface="Times New Roman" panose="02020603050405020304" pitchFamily="18" charset="0"/>
              </a:rPr>
              <a:t>бюджеты</a:t>
            </a:r>
            <a:endParaRPr lang="ru-RU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915566"/>
            <a:ext cx="29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+mj-lt"/>
                <a:cs typeface="Times New Roman" panose="02020603050405020304" pitchFamily="18" charset="0"/>
              </a:rPr>
              <a:t>ЗАТО г. </a:t>
            </a:r>
            <a:r>
              <a:rPr lang="ru-RU" sz="1400" b="1" i="1" dirty="0" smtClean="0">
                <a:latin typeface="+mj-lt"/>
                <a:cs typeface="Times New Roman" panose="02020603050405020304" pitchFamily="18" charset="0"/>
              </a:rPr>
              <a:t>Радужный</a:t>
            </a:r>
            <a:endParaRPr lang="ru-RU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2877399408"/>
              </p:ext>
            </p:extLst>
          </p:nvPr>
        </p:nvGraphicFramePr>
        <p:xfrm>
          <a:off x="5580112" y="3075806"/>
          <a:ext cx="3168352" cy="206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308304" y="3795886"/>
            <a:ext cx="124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0,06%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налоговым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неналоговым доходам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4328" y="3435846"/>
            <a:ext cx="623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0,137</a:t>
            </a:r>
            <a:endParaRPr lang="ru-RU" sz="12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300192" y="415592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300192" y="4227934"/>
            <a:ext cx="432048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228184" y="4299942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+mj-lt"/>
                <a:cs typeface="Times New Roman" panose="02020603050405020304" pitchFamily="18" charset="0"/>
              </a:rPr>
              <a:t>228,7</a:t>
            </a:r>
            <a:endParaRPr lang="ru-RU" sz="105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8184" y="365187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+mj-lt"/>
                <a:cs typeface="Times New Roman" panose="02020603050405020304" pitchFamily="18" charset="0"/>
              </a:rPr>
              <a:t>864,2</a:t>
            </a:r>
            <a:endParaRPr lang="ru-RU" sz="105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0746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71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-20782" y="-28641"/>
            <a:ext cx="9222524" cy="949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554648" y="224671"/>
            <a:ext cx="6527006" cy="738188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Рост поступлений налоговых и неналоговых доходов                                  </a:t>
            </a:r>
            <a:br>
              <a:rPr lang="ru-RU" sz="18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бюджеты муниципальных образований в 2024 году, %</a:t>
            </a:r>
          </a:p>
        </p:txBody>
      </p:sp>
      <p:graphicFrame>
        <p:nvGraphicFramePr>
          <p:cNvPr id="11" name="Схема 10"/>
          <p:cNvGraphicFramePr>
            <a:graphicFrameLocks/>
          </p:cNvGraphicFramePr>
          <p:nvPr/>
        </p:nvGraphicFramePr>
        <p:xfrm>
          <a:off x="-99167" y="937192"/>
          <a:ext cx="4599159" cy="372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>
            <a:graphicFrameLocks/>
          </p:cNvGraphicFramePr>
          <p:nvPr/>
        </p:nvGraphicFramePr>
        <p:xfrm>
          <a:off x="4499992" y="915566"/>
          <a:ext cx="461513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68144" y="1059582"/>
            <a:ext cx="213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ЗАТО г. Радужный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71600" y="1059582"/>
            <a:ext cx="259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Владимирская область</a:t>
            </a:r>
            <a:endParaRPr lang="ru-RU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200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1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ЗАТО г. Радужный Владимирской области  878,7млн. рублей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1520" y="699542"/>
          <a:ext cx="86409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Стрелка вправо 15"/>
          <p:cNvSpPr/>
          <p:nvPr/>
        </p:nvSpPr>
        <p:spPr>
          <a:xfrm rot="20556030">
            <a:off x="863770" y="592252"/>
            <a:ext cx="782589" cy="361764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+3%</a:t>
            </a:r>
          </a:p>
        </p:txBody>
      </p:sp>
      <p:sp>
        <p:nvSpPr>
          <p:cNvPr id="17" name="Стрелка вправо 16"/>
          <p:cNvSpPr/>
          <p:nvPr/>
        </p:nvSpPr>
        <p:spPr>
          <a:xfrm rot="20556030">
            <a:off x="3747516" y="2822650"/>
            <a:ext cx="773515" cy="383298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+2%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0556030">
            <a:off x="5115642" y="3086235"/>
            <a:ext cx="774688" cy="383297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+13%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164072">
            <a:off x="6487276" y="3133696"/>
            <a:ext cx="851303" cy="40483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-69%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437195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Безвозмездные поступления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5736" y="455872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Дотации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458797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Субсидии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458797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Субвенции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0192" y="458797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Иные МТ</a:t>
            </a:r>
          </a:p>
        </p:txBody>
      </p:sp>
      <p:sp>
        <p:nvSpPr>
          <p:cNvPr id="15" name="Стрелка вправо 14"/>
          <p:cNvSpPr/>
          <p:nvPr/>
        </p:nvSpPr>
        <p:spPr>
          <a:xfrm rot="20556030">
            <a:off x="2381222" y="2522481"/>
            <a:ext cx="692344" cy="383297"/>
          </a:xfrm>
          <a:prstGeom prst="rightArrow">
            <a:avLst/>
          </a:prstGeom>
          <a:solidFill>
            <a:srgbClr val="3E943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+7%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8496" y="123478"/>
            <a:ext cx="6527006" cy="738188"/>
          </a:xfrm>
        </p:spPr>
        <p:txBody>
          <a:bodyPr anchor="ctr"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Стоимость имущества, находящегося в муниципальной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казне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состоянию на 31.12.2024 года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693949732"/>
              </p:ext>
            </p:extLst>
          </p:nvPr>
        </p:nvGraphicFramePr>
        <p:xfrm>
          <a:off x="4572000" y="1275606"/>
          <a:ext cx="4572000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5992234"/>
              </p:ext>
            </p:extLst>
          </p:nvPr>
        </p:nvGraphicFramePr>
        <p:xfrm>
          <a:off x="1" y="1275606"/>
          <a:ext cx="4716016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15566"/>
            <a:ext cx="4587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Владимирской области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5443" y="915566"/>
            <a:ext cx="170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г. Радужный</a:t>
            </a:r>
            <a:endParaRPr lang="ru-RU" sz="1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1979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Структура расходов бюджета ЗАТО г. Радужный  Владимирской области за 2024 год   1 093,0 млн. 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755860960"/>
              </p:ext>
            </p:extLst>
          </p:nvPr>
        </p:nvGraphicFramePr>
        <p:xfrm>
          <a:off x="2051720" y="627534"/>
          <a:ext cx="48965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15616" y="843558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Образование 421,3 (39%)</a:t>
            </a:r>
          </a:p>
        </p:txBody>
      </p:sp>
      <p:sp>
        <p:nvSpPr>
          <p:cNvPr id="25" name="TextBox 24"/>
          <p:cNvSpPr txBox="1"/>
          <p:nvPr/>
        </p:nvSpPr>
        <p:spPr>
          <a:xfrm rot="21212067">
            <a:off x="3851920" y="3103389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Расходы на развитие жилищно-коммунального комплекса и отраслей национальной экономики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407,3 (37,3%)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256" y="77155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Общегосударственные вопросы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120,8 (11%)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2320" y="2787774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84,4 (8%)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1203598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Культура</a:t>
            </a:r>
          </a:p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64,7 (6%)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851670"/>
            <a:ext cx="133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Социальная </a:t>
            </a:r>
          </a:p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политика </a:t>
            </a:r>
          </a:p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44,8 (4%)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64288" y="156363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Национальная </a:t>
            </a:r>
          </a:p>
          <a:p>
            <a:pPr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безопасность </a:t>
            </a:r>
          </a:p>
          <a:p>
            <a:pPr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22,9 (2%)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43758"/>
            <a:ext cx="154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Физкультура </a:t>
            </a:r>
          </a:p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и спорт </a:t>
            </a:r>
          </a:p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7,0 (1%)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552" y="365187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СМИ </a:t>
            </a:r>
          </a:p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4,2 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&lt;1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%)</a:t>
            </a:r>
          </a:p>
        </p:txBody>
      </p:sp>
      <p:sp>
        <p:nvSpPr>
          <p:cNvPr id="34" name="Овал 33"/>
          <p:cNvSpPr/>
          <p:nvPr/>
        </p:nvSpPr>
        <p:spPr>
          <a:xfrm>
            <a:off x="3995936" y="2283718"/>
            <a:ext cx="1080120" cy="86409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1093,0</a:t>
            </a: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156363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Расходы на социальную сферу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542,0 (49,6%)</a:t>
            </a:r>
          </a:p>
        </p:txBody>
      </p:sp>
      <p:cxnSp>
        <p:nvCxnSpPr>
          <p:cNvPr id="22" name="Прямая соединительная линия 21"/>
          <p:cNvCxnSpPr>
            <a:stCxn id="20" idx="1"/>
            <a:endCxn id="24" idx="3"/>
          </p:cNvCxnSpPr>
          <p:nvPr/>
        </p:nvCxnSpPr>
        <p:spPr>
          <a:xfrm flipH="1" flipV="1">
            <a:off x="2591272" y="1105168"/>
            <a:ext cx="180528" cy="827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0" idx="1"/>
            <a:endCxn id="28" idx="3"/>
          </p:cNvCxnSpPr>
          <p:nvPr/>
        </p:nvCxnSpPr>
        <p:spPr>
          <a:xfrm flipH="1" flipV="1">
            <a:off x="1511152" y="1465208"/>
            <a:ext cx="1260648" cy="46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0" idx="3"/>
            <a:endCxn id="20" idx="1"/>
          </p:cNvCxnSpPr>
          <p:nvPr/>
        </p:nvCxnSpPr>
        <p:spPr>
          <a:xfrm flipV="1">
            <a:off x="1331640" y="1932970"/>
            <a:ext cx="14401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2" idx="3"/>
            <a:endCxn id="20" idx="1"/>
          </p:cNvCxnSpPr>
          <p:nvPr/>
        </p:nvCxnSpPr>
        <p:spPr>
          <a:xfrm flipV="1">
            <a:off x="1547664" y="1932970"/>
            <a:ext cx="122413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004048" y="177966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Другие отрасли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143,7 (13,1%)</a:t>
            </a:r>
          </a:p>
        </p:txBody>
      </p:sp>
      <p:cxnSp>
        <p:nvCxnSpPr>
          <p:cNvPr id="62" name="Прямая соединительная линия 61"/>
          <p:cNvCxnSpPr>
            <a:stCxn id="25" idx="3"/>
            <a:endCxn id="27" idx="1"/>
          </p:cNvCxnSpPr>
          <p:nvPr/>
        </p:nvCxnSpPr>
        <p:spPr>
          <a:xfrm flipV="1">
            <a:off x="6364185" y="3157106"/>
            <a:ext cx="1088135" cy="38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0" idx="3"/>
            <a:endCxn id="26" idx="1"/>
          </p:cNvCxnSpPr>
          <p:nvPr/>
        </p:nvCxnSpPr>
        <p:spPr>
          <a:xfrm flipV="1">
            <a:off x="6444208" y="1140882"/>
            <a:ext cx="432048" cy="90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60" idx="3"/>
            <a:endCxn id="31" idx="1"/>
          </p:cNvCxnSpPr>
          <p:nvPr/>
        </p:nvCxnSpPr>
        <p:spPr>
          <a:xfrm flipV="1">
            <a:off x="6444208" y="1932970"/>
            <a:ext cx="720080" cy="10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0" idx="1"/>
            <a:endCxn id="33" idx="3"/>
          </p:cNvCxnSpPr>
          <p:nvPr/>
        </p:nvCxnSpPr>
        <p:spPr>
          <a:xfrm flipH="1">
            <a:off x="1691680" y="1932970"/>
            <a:ext cx="1080120" cy="198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6876256" y="3795886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22,9 (30%)</a:t>
            </a:r>
          </a:p>
        </p:txBody>
      </p:sp>
      <p:cxnSp>
        <p:nvCxnSpPr>
          <p:cNvPr id="211" name="Прямая соединительная линия 210"/>
          <p:cNvCxnSpPr>
            <a:stCxn id="25" idx="3"/>
            <a:endCxn id="195" idx="1"/>
          </p:cNvCxnSpPr>
          <p:nvPr/>
        </p:nvCxnSpPr>
        <p:spPr>
          <a:xfrm>
            <a:off x="6364185" y="3546266"/>
            <a:ext cx="512071" cy="72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3633F95-DE56-FABB-0AC5-3D2755709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8651580"/>
              </p:ext>
            </p:extLst>
          </p:nvPr>
        </p:nvGraphicFramePr>
        <p:xfrm>
          <a:off x="827584" y="699542"/>
          <a:ext cx="7416824" cy="41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xmlns="" val="3340038056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3152361333"/>
                    </a:ext>
                  </a:extLst>
                </a:gridCol>
                <a:gridCol w="1854206"/>
                <a:gridCol w="1854206"/>
              </a:tblGrid>
              <a:tr h="7200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Консолидированный бюджет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Владимирской </a:t>
                      </a: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области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05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142,2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млрд. рублей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(+18,8 млрд. рублей к уровню 2023 года)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Бюджет ЗАТО г. Радужный  Владимирской области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05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1 093,0 млн. рублей</a:t>
                      </a:r>
                      <a:b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(+60,1 млн. рублей к уровню 2023 года)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498731"/>
                  </a:ext>
                </a:extLst>
              </a:tr>
              <a:tr h="210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>
                          <a:latin typeface="+mn-lt"/>
                        </a:rPr>
                        <a:t>По сферам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>
                          <a:latin typeface="+mn-lt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u="sng" dirty="0">
                          <a:latin typeface="+mn-lt"/>
                        </a:rPr>
                        <a:t>По сферам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>
                          <a:latin typeface="+mn-lt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97282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Социальная сфера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i="1" dirty="0" smtClean="0">
                          <a:latin typeface="+mn-lt"/>
                        </a:rPr>
                        <a:t>94,7 </a:t>
                      </a:r>
                      <a:r>
                        <a:rPr lang="ru-RU" sz="1000" i="1" dirty="0">
                          <a:latin typeface="+mn-lt"/>
                        </a:rPr>
                        <a:t>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66,5%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Социальная сфера </a:t>
                      </a:r>
                      <a:endParaRPr lang="ru-RU" sz="1000" b="0" dirty="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542,0 млн</a:t>
                      </a:r>
                      <a:endParaRPr lang="ru-RU" sz="1000" b="0" i="1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49,6%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980840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Поддержка отраслей экономики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i="1" dirty="0" smtClean="0">
                          <a:latin typeface="+mn-lt"/>
                        </a:rPr>
                        <a:t>37,6 </a:t>
                      </a:r>
                      <a:r>
                        <a:rPr lang="ru-RU" sz="1000" i="1" dirty="0">
                          <a:latin typeface="+mn-lt"/>
                        </a:rPr>
                        <a:t>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26,4%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Поддержка </a:t>
                      </a:r>
                      <a:r>
                        <a:rPr lang="ru-RU" sz="1000" dirty="0" smtClean="0">
                          <a:latin typeface="+mn-lt"/>
                        </a:rPr>
                        <a:t>отраслей </a:t>
                      </a:r>
                      <a:r>
                        <a:rPr lang="ru-RU" sz="1000" dirty="0">
                          <a:latin typeface="+mn-lt"/>
                        </a:rPr>
                        <a:t>экономики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407,3 </a:t>
                      </a:r>
                      <a:r>
                        <a:rPr lang="ru-RU" sz="1000" dirty="0">
                          <a:latin typeface="+mn-lt"/>
                        </a:rPr>
                        <a:t>млн</a:t>
                      </a:r>
                      <a:endParaRPr lang="ru-RU" sz="1000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37,3%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685818"/>
                  </a:ext>
                </a:extLst>
              </a:tr>
              <a:tr h="22839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Другие отрасли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i="1" dirty="0" smtClean="0">
                          <a:latin typeface="+mn-lt"/>
                        </a:rPr>
                        <a:t>9,9 </a:t>
                      </a:r>
                      <a:r>
                        <a:rPr lang="ru-RU" sz="1000" i="1" dirty="0">
                          <a:latin typeface="+mn-lt"/>
                        </a:rPr>
                        <a:t>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7,1%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Другие отрасли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143,7 </a:t>
                      </a:r>
                      <a:r>
                        <a:rPr lang="ru-RU" sz="1000" dirty="0">
                          <a:latin typeface="+mn-lt"/>
                        </a:rPr>
                        <a:t>млн</a:t>
                      </a:r>
                      <a:endParaRPr lang="ru-RU" sz="1000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13,1%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39815"/>
                  </a:ext>
                </a:extLst>
              </a:tr>
              <a:tr h="222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>
                          <a:latin typeface="+mn-lt"/>
                        </a:rPr>
                        <a:t>По видам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>
                          <a:latin typeface="+mn-lt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u="sng" dirty="0">
                          <a:latin typeface="+mn-lt"/>
                        </a:rPr>
                        <a:t>По видам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>
                          <a:latin typeface="+mn-lt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964926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Заработная плата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i="1" dirty="0" smtClean="0">
                          <a:latin typeface="+mn-lt"/>
                        </a:rPr>
                        <a:t>49,2 </a:t>
                      </a:r>
                      <a:r>
                        <a:rPr lang="ru-RU" sz="1000" i="1" dirty="0">
                          <a:latin typeface="+mn-lt"/>
                        </a:rPr>
                        <a:t>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34,6%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Заработная плата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529,4 </a:t>
                      </a:r>
                      <a:r>
                        <a:rPr lang="ru-RU" sz="1000" dirty="0">
                          <a:latin typeface="+mn-lt"/>
                        </a:rPr>
                        <a:t>млн</a:t>
                      </a:r>
                      <a:endParaRPr lang="ru-RU" sz="1000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48,4%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2205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Социальное обеспечение   </a:t>
                      </a:r>
                      <a:r>
                        <a:rPr lang="ru-RU" sz="1000" i="1" dirty="0">
                          <a:latin typeface="+mn-lt"/>
                        </a:rPr>
                        <a:t>23,0 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16,2%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Социальное обеспечение   </a:t>
                      </a:r>
                      <a:r>
                        <a:rPr lang="ru-RU" sz="1000" i="1" dirty="0">
                          <a:latin typeface="+mn-lt"/>
                        </a:rPr>
                        <a:t>43,2 млн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4,0%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244781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Капитальные расходы        </a:t>
                      </a:r>
                      <a:r>
                        <a:rPr lang="ru-RU" sz="1000" i="1" dirty="0">
                          <a:latin typeface="+mn-lt"/>
                        </a:rPr>
                        <a:t>23,3 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16,4%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Капитальные расходы   </a:t>
                      </a:r>
                    </a:p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182,9 млн</a:t>
                      </a:r>
                      <a:endParaRPr lang="ru-RU" sz="1000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16,7%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302768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Другие расходы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i="1" dirty="0" smtClean="0">
                          <a:latin typeface="+mn-lt"/>
                        </a:rPr>
                        <a:t>46,7 </a:t>
                      </a:r>
                      <a:r>
                        <a:rPr lang="ru-RU" sz="1000" i="1" dirty="0">
                          <a:latin typeface="+mn-lt"/>
                        </a:rPr>
                        <a:t>млрд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32,8%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Другие расходы   </a:t>
                      </a:r>
                      <a:endParaRPr lang="ru-RU" sz="1000" dirty="0" smtClean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380,7 </a:t>
                      </a:r>
                      <a:r>
                        <a:rPr lang="ru-RU" sz="1000" dirty="0">
                          <a:latin typeface="+mn-lt"/>
                        </a:rPr>
                        <a:t>млн</a:t>
                      </a:r>
                      <a:endParaRPr lang="ru-RU" sz="1000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34,8%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07972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43808" y="1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Структура расходов в 2024 году</a:t>
            </a:r>
            <a:endParaRPr lang="ru-RU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0561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Направления расходов бюджета города по разделу «Общегосударственные вопросы» за 2024 год 120,8 млн.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1880" y="444395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Содержание МКУ «УАЗ»</a:t>
            </a: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8855968" y="0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1650453819"/>
              </p:ext>
            </p:extLst>
          </p:nvPr>
        </p:nvGraphicFramePr>
        <p:xfrm>
          <a:off x="1259632" y="627534"/>
          <a:ext cx="6552728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36096" y="444395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Содержание ОМСУ</a:t>
            </a:r>
          </a:p>
        </p:txBody>
      </p:sp>
      <p:sp>
        <p:nvSpPr>
          <p:cNvPr id="38" name="Выгнутая вверх стрелка 37"/>
          <p:cNvSpPr/>
          <p:nvPr/>
        </p:nvSpPr>
        <p:spPr>
          <a:xfrm rot="20527928">
            <a:off x="5859863" y="2723202"/>
            <a:ext cx="773225" cy="298486"/>
          </a:xfrm>
          <a:prstGeom prst="curvedDownArrow">
            <a:avLst/>
          </a:prstGeom>
          <a:solidFill>
            <a:srgbClr val="CC33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rot="20666790">
            <a:off x="3855359" y="1855468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+8,3%</a:t>
            </a:r>
          </a:p>
        </p:txBody>
      </p:sp>
      <p:sp>
        <p:nvSpPr>
          <p:cNvPr id="40" name="TextBox 39"/>
          <p:cNvSpPr txBox="1"/>
          <p:nvPr/>
        </p:nvSpPr>
        <p:spPr>
          <a:xfrm rot="20557813">
            <a:off x="5665378" y="2422181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+14,5%</a:t>
            </a:r>
          </a:p>
        </p:txBody>
      </p:sp>
      <p:sp>
        <p:nvSpPr>
          <p:cNvPr id="41" name="Выгнутая вверх стрелка 40"/>
          <p:cNvSpPr/>
          <p:nvPr/>
        </p:nvSpPr>
        <p:spPr>
          <a:xfrm rot="20527928">
            <a:off x="3961294" y="2119467"/>
            <a:ext cx="773225" cy="298486"/>
          </a:xfrm>
          <a:prstGeom prst="curvedDownArrow">
            <a:avLst/>
          </a:prstGeom>
          <a:solidFill>
            <a:srgbClr val="CC33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Выгнутая вверх стрелка 41"/>
          <p:cNvSpPr/>
          <p:nvPr/>
        </p:nvSpPr>
        <p:spPr>
          <a:xfrm rot="20527928">
            <a:off x="2043439" y="898288"/>
            <a:ext cx="773225" cy="298486"/>
          </a:xfrm>
          <a:prstGeom prst="curvedDownArrow">
            <a:avLst/>
          </a:prstGeom>
          <a:solidFill>
            <a:srgbClr val="CC33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 rot="20557813">
            <a:off x="1820746" y="654573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+10,2%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47664" y="451596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Всего расходов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theme/theme1.xml><?xml version="1.0" encoding="utf-8"?>
<a:theme xmlns:a="http://schemas.openxmlformats.org/drawingml/2006/main" name="Тема 20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2019</Template>
  <TotalTime>0</TotalTime>
  <Words>2175</Words>
  <Application>Microsoft Office PowerPoint</Application>
  <PresentationFormat>Экран (16:9)</PresentationFormat>
  <Paragraphs>700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2019</vt:lpstr>
      <vt:lpstr>Слайд 1</vt:lpstr>
      <vt:lpstr>Слайд 2</vt:lpstr>
      <vt:lpstr>Слайд 3</vt:lpstr>
      <vt:lpstr>Рост поступлений налоговых и неналоговых доходов                                   в бюджеты муниципальных образований в 2024 году, %</vt:lpstr>
      <vt:lpstr>Безвозмездные поступления в бюджет ЗАТО г. Радужный Владимирской области  878,7млн. рублей</vt:lpstr>
      <vt:lpstr>Стоимость имущества, находящегося в муниципальной казне по состоянию на 31.12.2024 года</vt:lpstr>
      <vt:lpstr>Структура расходов бюджета ЗАТО г. Радужный  Владимирской области за 2024 год   1 093,0 млн. рублей</vt:lpstr>
      <vt:lpstr>Слайд 8</vt:lpstr>
      <vt:lpstr>Направления расходов бюджета города по разделу «Общегосударственные вопросы» за 2024 год 120,8 млн. рублей</vt:lpstr>
      <vt:lpstr>Направления расходов бюджета города по разделу  «Национальная безопасность и правоохранительная деятельность»  за 2024 год   22,9 млн. рублей</vt:lpstr>
      <vt:lpstr>Расходы муниципального дорожного фонда ЗАТО г. Радужный Владимирской области за 2024 год  78,5 млн. рублей</vt:lpstr>
      <vt:lpstr>Расходы по разделу «Жилищно-коммунальное хозяйство»  за 2024 год   322,9 млн. рублей</vt:lpstr>
      <vt:lpstr>Слайд 13</vt:lpstr>
      <vt:lpstr>Слайд 14</vt:lpstr>
      <vt:lpstr>Исполнение указов Президента Российской Федерации  по заработной плате в 2024 году</vt:lpstr>
      <vt:lpstr>Основные показатели организации дошкольного образования  на территории ЗАТО г. Радужный Владимирской области</vt:lpstr>
      <vt:lpstr>Основные показатели организации общего образования  на территории ЗАТО г. Радужный Владимирской области</vt:lpstr>
      <vt:lpstr>Основные показатели организации дополнительного образования  на территории ЗАТО г. Радужный Владимирской области</vt:lpstr>
      <vt:lpstr>Основные показатели организации отдыха детей на территории ЗАТО г. Радужный Владимирской области</vt:lpstr>
      <vt:lpstr>Слайд 20</vt:lpstr>
      <vt:lpstr>Основные показатели по культуре на территории ЗАТО г. Радужный Владимирской области</vt:lpstr>
      <vt:lpstr>Слайд 22</vt:lpstr>
      <vt:lpstr>Слайд 23</vt:lpstr>
      <vt:lpstr>Объем расходов на содержание органов местного самоуправления, млн. рублей</vt:lpstr>
      <vt:lpstr>Слайд 25</vt:lpstr>
      <vt:lpstr>Исполнение адресной инвестиционной программы развития  ЗАТО г. Радужный Владимирской области в 2024 году,  в млн. рублей</vt:lpstr>
      <vt:lpstr>Реализация мероприятий национальных проектов  в 2024 году, в млн. рублей</vt:lpstr>
      <vt:lpstr>Пункт временного размещения ЗАТО г. Радужный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Широкоэкранная презентация</dc:title>
  <dc:creator/>
  <cp:lastModifiedBy/>
  <cp:revision>9</cp:revision>
  <dcterms:created xsi:type="dcterms:W3CDTF">2010-11-02T13:08:20Z</dcterms:created>
  <dcterms:modified xsi:type="dcterms:W3CDTF">2025-04-02T13:46:07Z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